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97" r:id="rId3"/>
    <p:sldId id="302" r:id="rId4"/>
    <p:sldId id="304" r:id="rId5"/>
    <p:sldId id="309" r:id="rId6"/>
    <p:sldId id="301" r:id="rId7"/>
    <p:sldId id="303" r:id="rId8"/>
    <p:sldId id="313" r:id="rId9"/>
    <p:sldId id="308" r:id="rId10"/>
    <p:sldId id="299" r:id="rId11"/>
    <p:sldId id="300" r:id="rId12"/>
    <p:sldId id="305" r:id="rId13"/>
    <p:sldId id="306" r:id="rId14"/>
    <p:sldId id="307" r:id="rId15"/>
    <p:sldId id="310" r:id="rId16"/>
    <p:sldId id="325" r:id="rId17"/>
    <p:sldId id="298" r:id="rId18"/>
    <p:sldId id="320" r:id="rId19"/>
    <p:sldId id="332" r:id="rId20"/>
    <p:sldId id="335" r:id="rId21"/>
    <p:sldId id="333" r:id="rId22"/>
    <p:sldId id="334" r:id="rId23"/>
    <p:sldId id="336" r:id="rId24"/>
    <p:sldId id="337" r:id="rId25"/>
    <p:sldId id="296" r:id="rId26"/>
    <p:sldId id="311" r:id="rId27"/>
    <p:sldId id="312" r:id="rId28"/>
    <p:sldId id="342" r:id="rId29"/>
    <p:sldId id="343" r:id="rId30"/>
    <p:sldId id="338" r:id="rId31"/>
    <p:sldId id="339" r:id="rId32"/>
    <p:sldId id="340" r:id="rId33"/>
    <p:sldId id="295" r:id="rId34"/>
    <p:sldId id="318" r:id="rId35"/>
    <p:sldId id="314" r:id="rId36"/>
    <p:sldId id="315" r:id="rId37"/>
    <p:sldId id="316" r:id="rId38"/>
    <p:sldId id="319" r:id="rId39"/>
    <p:sldId id="341" r:id="rId40"/>
    <p:sldId id="289" r:id="rId41"/>
    <p:sldId id="290" r:id="rId42"/>
    <p:sldId id="292" r:id="rId43"/>
    <p:sldId id="294" r:id="rId44"/>
    <p:sldId id="279" r:id="rId45"/>
    <p:sldId id="278" r:id="rId46"/>
    <p:sldId id="281" r:id="rId47"/>
    <p:sldId id="317" r:id="rId48"/>
    <p:sldId id="322" r:id="rId49"/>
    <p:sldId id="323" r:id="rId50"/>
    <p:sldId id="324" r:id="rId51"/>
    <p:sldId id="329" r:id="rId52"/>
    <p:sldId id="326" r:id="rId53"/>
    <p:sldId id="327" r:id="rId54"/>
    <p:sldId id="328" r:id="rId55"/>
    <p:sldId id="330" r:id="rId56"/>
    <p:sldId id="331" r:id="rId57"/>
    <p:sldId id="269" r:id="rId58"/>
    <p:sldId id="321" r:id="rId5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initials="C" lastIdx="1" clrIdx="0">
    <p:extLst>
      <p:ext uri="{19B8F6BF-5375-455C-9EA6-DF929625EA0E}">
        <p15:presenceInfo xmlns:p15="http://schemas.microsoft.com/office/powerpoint/2012/main" userId="CARO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0099"/>
    <a:srgbClr val="CC66FF"/>
    <a:srgbClr val="0904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22CE34-5F45-4B7C-8ADB-13A347ED5688}" v="8" dt="2026-03-25T14:47:06.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a Helena Rincon Afonso" userId="54f3284c37a1e5f5" providerId="LiveId" clId="{78388C27-3828-4F63-B893-7DAD9A8CD0BE}"/>
    <pc:docChg chg="modSld">
      <pc:chgData name="Lucia Helena Rincon Afonso" userId="54f3284c37a1e5f5" providerId="LiveId" clId="{78388C27-3828-4F63-B893-7DAD9A8CD0BE}" dt="2026-03-25T14:47:06.291" v="157" actId="1076"/>
      <pc:docMkLst>
        <pc:docMk/>
      </pc:docMkLst>
      <pc:sldChg chg="modSp mod">
        <pc:chgData name="Lucia Helena Rincon Afonso" userId="54f3284c37a1e5f5" providerId="LiveId" clId="{78388C27-3828-4F63-B893-7DAD9A8CD0BE}" dt="2026-03-25T14:39:51.113" v="68" actId="20577"/>
        <pc:sldMkLst>
          <pc:docMk/>
          <pc:sldMk cId="2742207037" sldId="309"/>
        </pc:sldMkLst>
        <pc:spChg chg="mod">
          <ac:chgData name="Lucia Helena Rincon Afonso" userId="54f3284c37a1e5f5" providerId="LiveId" clId="{78388C27-3828-4F63-B893-7DAD9A8CD0BE}" dt="2026-03-25T14:39:51.113" v="68" actId="20577"/>
          <ac:spMkLst>
            <pc:docMk/>
            <pc:sldMk cId="2742207037" sldId="309"/>
            <ac:spMk id="2" creationId="{7BA294AE-06DE-4772-BDAB-3BC3DEFF4895}"/>
          </ac:spMkLst>
        </pc:spChg>
      </pc:sldChg>
      <pc:sldChg chg="addSp delSp modSp mod">
        <pc:chgData name="Lucia Helena Rincon Afonso" userId="54f3284c37a1e5f5" providerId="LiveId" clId="{78388C27-3828-4F63-B893-7DAD9A8CD0BE}" dt="2026-03-25T14:47:06.291" v="157" actId="1076"/>
        <pc:sldMkLst>
          <pc:docMk/>
          <pc:sldMk cId="3093290555" sldId="329"/>
        </pc:sldMkLst>
        <pc:spChg chg="mod">
          <ac:chgData name="Lucia Helena Rincon Afonso" userId="54f3284c37a1e5f5" providerId="LiveId" clId="{78388C27-3828-4F63-B893-7DAD9A8CD0BE}" dt="2026-03-25T14:46:35.059" v="156" actId="113"/>
          <ac:spMkLst>
            <pc:docMk/>
            <pc:sldMk cId="3093290555" sldId="329"/>
            <ac:spMk id="2" creationId="{19FB290B-9057-4708-9E42-D9C45C744F01}"/>
          </ac:spMkLst>
        </pc:spChg>
        <pc:spChg chg="del">
          <ac:chgData name="Lucia Helena Rincon Afonso" userId="54f3284c37a1e5f5" providerId="LiveId" clId="{78388C27-3828-4F63-B893-7DAD9A8CD0BE}" dt="2026-03-25T14:45:41.453" v="136"/>
          <ac:spMkLst>
            <pc:docMk/>
            <pc:sldMk cId="3093290555" sldId="329"/>
            <ac:spMk id="3" creationId="{1383AF7B-AE71-4A24-88B4-E4942F8013C6}"/>
          </ac:spMkLst>
        </pc:spChg>
        <pc:picChg chg="add mod ord">
          <ac:chgData name="Lucia Helena Rincon Afonso" userId="54f3284c37a1e5f5" providerId="LiveId" clId="{78388C27-3828-4F63-B893-7DAD9A8CD0BE}" dt="2026-03-25T14:45:46.563" v="137" actId="1076"/>
          <ac:picMkLst>
            <pc:docMk/>
            <pc:sldMk cId="3093290555" sldId="329"/>
            <ac:picMk id="6" creationId="{4EA76992-8903-BF0E-FEDF-9F2C19D99683}"/>
          </ac:picMkLst>
        </pc:picChg>
        <pc:picChg chg="mod">
          <ac:chgData name="Lucia Helena Rincon Afonso" userId="54f3284c37a1e5f5" providerId="LiveId" clId="{78388C27-3828-4F63-B893-7DAD9A8CD0BE}" dt="2026-03-25T14:47:06.291" v="157" actId="1076"/>
          <ac:picMkLst>
            <pc:docMk/>
            <pc:sldMk cId="3093290555" sldId="329"/>
            <ac:picMk id="27650" creationId="{A41B5003-F2FD-4E3E-BE0F-294C2103275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804FC-DBAF-4CF1-8B41-657D1D933A75}" type="datetimeFigureOut">
              <a:rPr lang="pt-BR" smtClean="0"/>
              <a:t>25/03/2026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6E3CF-395C-4929-AC82-384487B42F85}" type="slidenum">
              <a:rPr lang="pt-BR" smtClean="0"/>
              <a:t>‹nº›</a:t>
            </a:fld>
            <a:endParaRPr lang="pt-BR"/>
          </a:p>
        </p:txBody>
      </p:sp>
    </p:spTree>
    <p:extLst>
      <p:ext uri="{BB962C8B-B14F-4D97-AF65-F5344CB8AC3E}">
        <p14:creationId xmlns:p14="http://schemas.microsoft.com/office/powerpoint/2010/main" val="1084637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0DEAB9-5501-443D-ABEC-EAD17AF3E189}"/>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A90B960-5C88-4067-B2B9-7C920CFA4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B2C0CC1-2574-4DD4-935F-40319075B8CB}"/>
              </a:ext>
            </a:extLst>
          </p:cNvPr>
          <p:cNvSpPr>
            <a:spLocks noGrp="1"/>
          </p:cNvSpPr>
          <p:nvPr>
            <p:ph type="dt" sz="half" idx="10"/>
          </p:nvPr>
        </p:nvSpPr>
        <p:spPr/>
        <p:txBody>
          <a:bodyPr/>
          <a:lstStyle/>
          <a:p>
            <a:fld id="{45F36259-CE4D-41A8-B15C-720A68EA4262}" type="datetimeFigureOut">
              <a:rPr lang="pt-BR" smtClean="0"/>
              <a:t>25/03/2026</a:t>
            </a:fld>
            <a:endParaRPr lang="pt-BR"/>
          </a:p>
        </p:txBody>
      </p:sp>
      <p:sp>
        <p:nvSpPr>
          <p:cNvPr id="5" name="Espaço Reservado para Rodapé 4">
            <a:extLst>
              <a:ext uri="{FF2B5EF4-FFF2-40B4-BE49-F238E27FC236}">
                <a16:creationId xmlns:a16="http://schemas.microsoft.com/office/drawing/2014/main" id="{B00F5123-CAD5-4CFD-BBE0-FC67E92B63C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734DB34-49AC-4464-A7D8-0B4CD35E929B}"/>
              </a:ext>
            </a:extLst>
          </p:cNvPr>
          <p:cNvSpPr>
            <a:spLocks noGrp="1"/>
          </p:cNvSpPr>
          <p:nvPr>
            <p:ph type="sldNum" sz="quarter" idx="12"/>
          </p:nvPr>
        </p:nvSpPr>
        <p:spPr/>
        <p:txBody>
          <a:bodyPr/>
          <a:lstStyle/>
          <a:p>
            <a:fld id="{DB5954DA-7862-421F-8903-8B0BD6F948BF}" type="slidenum">
              <a:rPr lang="pt-BR" smtClean="0"/>
              <a:t>‹nº›</a:t>
            </a:fld>
            <a:endParaRPr lang="pt-BR"/>
          </a:p>
        </p:txBody>
      </p:sp>
    </p:spTree>
    <p:extLst>
      <p:ext uri="{BB962C8B-B14F-4D97-AF65-F5344CB8AC3E}">
        <p14:creationId xmlns:p14="http://schemas.microsoft.com/office/powerpoint/2010/main" val="5978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ED99F-03E0-4D96-9439-44A74C80E9D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B5E07BA-3C36-438D-BF23-1ED9AE7018F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054FF5D-83C3-480F-89E4-4A9E06855473}"/>
              </a:ext>
            </a:extLst>
          </p:cNvPr>
          <p:cNvSpPr>
            <a:spLocks noGrp="1"/>
          </p:cNvSpPr>
          <p:nvPr>
            <p:ph type="dt" sz="half" idx="10"/>
          </p:nvPr>
        </p:nvSpPr>
        <p:spPr/>
        <p:txBody>
          <a:bodyPr/>
          <a:lstStyle/>
          <a:p>
            <a:fld id="{45F36259-CE4D-41A8-B15C-720A68EA4262}" type="datetimeFigureOut">
              <a:rPr lang="pt-BR" smtClean="0"/>
              <a:t>25/03/2026</a:t>
            </a:fld>
            <a:endParaRPr lang="pt-BR"/>
          </a:p>
        </p:txBody>
      </p:sp>
      <p:sp>
        <p:nvSpPr>
          <p:cNvPr id="5" name="Espaço Reservado para Rodapé 4">
            <a:extLst>
              <a:ext uri="{FF2B5EF4-FFF2-40B4-BE49-F238E27FC236}">
                <a16:creationId xmlns:a16="http://schemas.microsoft.com/office/drawing/2014/main" id="{8C4AA150-4AE1-4E43-B063-46BCEA72CD3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FA62538-D661-49AD-81B2-5B737D58F3C0}"/>
              </a:ext>
            </a:extLst>
          </p:cNvPr>
          <p:cNvSpPr>
            <a:spLocks noGrp="1"/>
          </p:cNvSpPr>
          <p:nvPr>
            <p:ph type="sldNum" sz="quarter" idx="12"/>
          </p:nvPr>
        </p:nvSpPr>
        <p:spPr/>
        <p:txBody>
          <a:bodyPr/>
          <a:lstStyle/>
          <a:p>
            <a:fld id="{DB5954DA-7862-421F-8903-8B0BD6F948BF}" type="slidenum">
              <a:rPr lang="pt-BR" smtClean="0"/>
              <a:t>‹nº›</a:t>
            </a:fld>
            <a:endParaRPr lang="pt-BR"/>
          </a:p>
        </p:txBody>
      </p:sp>
    </p:spTree>
    <p:extLst>
      <p:ext uri="{BB962C8B-B14F-4D97-AF65-F5344CB8AC3E}">
        <p14:creationId xmlns:p14="http://schemas.microsoft.com/office/powerpoint/2010/main" val="415300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9207A24-179A-4F96-9462-0A4C49423D0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394CCD6-0B30-4248-B47E-BA771170296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A4F031F-B8DB-4ACD-B626-3B920F388D46}"/>
              </a:ext>
            </a:extLst>
          </p:cNvPr>
          <p:cNvSpPr>
            <a:spLocks noGrp="1"/>
          </p:cNvSpPr>
          <p:nvPr>
            <p:ph type="dt" sz="half" idx="10"/>
          </p:nvPr>
        </p:nvSpPr>
        <p:spPr/>
        <p:txBody>
          <a:bodyPr/>
          <a:lstStyle/>
          <a:p>
            <a:fld id="{45F36259-CE4D-41A8-B15C-720A68EA4262}" type="datetimeFigureOut">
              <a:rPr lang="pt-BR" smtClean="0"/>
              <a:t>25/03/2026</a:t>
            </a:fld>
            <a:endParaRPr lang="pt-BR"/>
          </a:p>
        </p:txBody>
      </p:sp>
      <p:sp>
        <p:nvSpPr>
          <p:cNvPr id="5" name="Espaço Reservado para Rodapé 4">
            <a:extLst>
              <a:ext uri="{FF2B5EF4-FFF2-40B4-BE49-F238E27FC236}">
                <a16:creationId xmlns:a16="http://schemas.microsoft.com/office/drawing/2014/main" id="{FCA038D9-B7E3-4D60-B26F-DE0ED64B14C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B3E61CC-AF99-45A1-B574-1093AE1539EF}"/>
              </a:ext>
            </a:extLst>
          </p:cNvPr>
          <p:cNvSpPr>
            <a:spLocks noGrp="1"/>
          </p:cNvSpPr>
          <p:nvPr>
            <p:ph type="sldNum" sz="quarter" idx="12"/>
          </p:nvPr>
        </p:nvSpPr>
        <p:spPr/>
        <p:txBody>
          <a:bodyPr/>
          <a:lstStyle/>
          <a:p>
            <a:fld id="{DB5954DA-7862-421F-8903-8B0BD6F948BF}" type="slidenum">
              <a:rPr lang="pt-BR" smtClean="0"/>
              <a:t>‹nº›</a:t>
            </a:fld>
            <a:endParaRPr lang="pt-BR"/>
          </a:p>
        </p:txBody>
      </p:sp>
    </p:spTree>
    <p:extLst>
      <p:ext uri="{BB962C8B-B14F-4D97-AF65-F5344CB8AC3E}">
        <p14:creationId xmlns:p14="http://schemas.microsoft.com/office/powerpoint/2010/main" val="874438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C6C6E-2856-4C51-8B1C-D9D9628D158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ED8A938-8886-4C69-8445-63DEDE213B2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2DE54DF-3833-4715-ACA9-D47AD5EC1A86}"/>
              </a:ext>
            </a:extLst>
          </p:cNvPr>
          <p:cNvSpPr>
            <a:spLocks noGrp="1"/>
          </p:cNvSpPr>
          <p:nvPr>
            <p:ph type="dt" sz="half" idx="10"/>
          </p:nvPr>
        </p:nvSpPr>
        <p:spPr/>
        <p:txBody>
          <a:bodyPr/>
          <a:lstStyle/>
          <a:p>
            <a:fld id="{45F36259-CE4D-41A8-B15C-720A68EA4262}" type="datetimeFigureOut">
              <a:rPr lang="pt-BR" smtClean="0"/>
              <a:t>25/03/2026</a:t>
            </a:fld>
            <a:endParaRPr lang="pt-BR"/>
          </a:p>
        </p:txBody>
      </p:sp>
      <p:sp>
        <p:nvSpPr>
          <p:cNvPr id="5" name="Espaço Reservado para Rodapé 4">
            <a:extLst>
              <a:ext uri="{FF2B5EF4-FFF2-40B4-BE49-F238E27FC236}">
                <a16:creationId xmlns:a16="http://schemas.microsoft.com/office/drawing/2014/main" id="{BCE8FE28-D53C-42A6-A750-657F74F57BB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2E7F4A0-5380-4759-8163-05C3946D1E54}"/>
              </a:ext>
            </a:extLst>
          </p:cNvPr>
          <p:cNvSpPr>
            <a:spLocks noGrp="1"/>
          </p:cNvSpPr>
          <p:nvPr>
            <p:ph type="sldNum" sz="quarter" idx="12"/>
          </p:nvPr>
        </p:nvSpPr>
        <p:spPr/>
        <p:txBody>
          <a:bodyPr/>
          <a:lstStyle/>
          <a:p>
            <a:fld id="{DB5954DA-7862-421F-8903-8B0BD6F948BF}" type="slidenum">
              <a:rPr lang="pt-BR" smtClean="0"/>
              <a:t>‹nº›</a:t>
            </a:fld>
            <a:endParaRPr lang="pt-BR"/>
          </a:p>
        </p:txBody>
      </p:sp>
    </p:spTree>
    <p:extLst>
      <p:ext uri="{BB962C8B-B14F-4D97-AF65-F5344CB8AC3E}">
        <p14:creationId xmlns:p14="http://schemas.microsoft.com/office/powerpoint/2010/main" val="3999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6BC16-CD93-47C8-8E07-E90E0E5C409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7FFCF7E-54E4-4D4F-94F3-ACCC6C2EA7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5D380DDE-BF23-44AB-ADFE-3A57124DAC27}"/>
              </a:ext>
            </a:extLst>
          </p:cNvPr>
          <p:cNvSpPr>
            <a:spLocks noGrp="1"/>
          </p:cNvSpPr>
          <p:nvPr>
            <p:ph type="dt" sz="half" idx="10"/>
          </p:nvPr>
        </p:nvSpPr>
        <p:spPr/>
        <p:txBody>
          <a:bodyPr/>
          <a:lstStyle/>
          <a:p>
            <a:fld id="{45F36259-CE4D-41A8-B15C-720A68EA4262}" type="datetimeFigureOut">
              <a:rPr lang="pt-BR" smtClean="0"/>
              <a:t>25/03/2026</a:t>
            </a:fld>
            <a:endParaRPr lang="pt-BR"/>
          </a:p>
        </p:txBody>
      </p:sp>
      <p:sp>
        <p:nvSpPr>
          <p:cNvPr id="5" name="Espaço Reservado para Rodapé 4">
            <a:extLst>
              <a:ext uri="{FF2B5EF4-FFF2-40B4-BE49-F238E27FC236}">
                <a16:creationId xmlns:a16="http://schemas.microsoft.com/office/drawing/2014/main" id="{426CEC07-6965-401E-BCED-12CD9E952C0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E9AC861-FB99-4A0E-9FCD-081DA6F3B56A}"/>
              </a:ext>
            </a:extLst>
          </p:cNvPr>
          <p:cNvSpPr>
            <a:spLocks noGrp="1"/>
          </p:cNvSpPr>
          <p:nvPr>
            <p:ph type="sldNum" sz="quarter" idx="12"/>
          </p:nvPr>
        </p:nvSpPr>
        <p:spPr/>
        <p:txBody>
          <a:bodyPr/>
          <a:lstStyle/>
          <a:p>
            <a:fld id="{DB5954DA-7862-421F-8903-8B0BD6F948BF}" type="slidenum">
              <a:rPr lang="pt-BR" smtClean="0"/>
              <a:t>‹nº›</a:t>
            </a:fld>
            <a:endParaRPr lang="pt-BR"/>
          </a:p>
        </p:txBody>
      </p:sp>
    </p:spTree>
    <p:extLst>
      <p:ext uri="{BB962C8B-B14F-4D97-AF65-F5344CB8AC3E}">
        <p14:creationId xmlns:p14="http://schemas.microsoft.com/office/powerpoint/2010/main" val="2898107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91520-DC8C-45A5-B3F9-E6AE63C963D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5711E5F-1FC3-47A0-96E3-CD4F2095A770}"/>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07433ED-A492-41D4-9F7F-C6315B33B1E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CC4E525-21B9-46D6-B30A-C7F1BAD86FB0}"/>
              </a:ext>
            </a:extLst>
          </p:cNvPr>
          <p:cNvSpPr>
            <a:spLocks noGrp="1"/>
          </p:cNvSpPr>
          <p:nvPr>
            <p:ph type="dt" sz="half" idx="10"/>
          </p:nvPr>
        </p:nvSpPr>
        <p:spPr/>
        <p:txBody>
          <a:bodyPr/>
          <a:lstStyle/>
          <a:p>
            <a:fld id="{45F36259-CE4D-41A8-B15C-720A68EA4262}" type="datetimeFigureOut">
              <a:rPr lang="pt-BR" smtClean="0"/>
              <a:t>25/03/2026</a:t>
            </a:fld>
            <a:endParaRPr lang="pt-BR"/>
          </a:p>
        </p:txBody>
      </p:sp>
      <p:sp>
        <p:nvSpPr>
          <p:cNvPr id="6" name="Espaço Reservado para Rodapé 5">
            <a:extLst>
              <a:ext uri="{FF2B5EF4-FFF2-40B4-BE49-F238E27FC236}">
                <a16:creationId xmlns:a16="http://schemas.microsoft.com/office/drawing/2014/main" id="{DD227DE1-0EA8-4246-9F71-2B0F17A7642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D5AE02D-9737-4B43-94BB-FB0B14F66277}"/>
              </a:ext>
            </a:extLst>
          </p:cNvPr>
          <p:cNvSpPr>
            <a:spLocks noGrp="1"/>
          </p:cNvSpPr>
          <p:nvPr>
            <p:ph type="sldNum" sz="quarter" idx="12"/>
          </p:nvPr>
        </p:nvSpPr>
        <p:spPr/>
        <p:txBody>
          <a:bodyPr/>
          <a:lstStyle/>
          <a:p>
            <a:fld id="{DB5954DA-7862-421F-8903-8B0BD6F948BF}" type="slidenum">
              <a:rPr lang="pt-BR" smtClean="0"/>
              <a:t>‹nº›</a:t>
            </a:fld>
            <a:endParaRPr lang="pt-BR"/>
          </a:p>
        </p:txBody>
      </p:sp>
    </p:spTree>
    <p:extLst>
      <p:ext uri="{BB962C8B-B14F-4D97-AF65-F5344CB8AC3E}">
        <p14:creationId xmlns:p14="http://schemas.microsoft.com/office/powerpoint/2010/main" val="217501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C5FEE-3312-4F23-A47F-85EBD39792E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9E9DE295-8B97-4B8C-874E-D9A2EEA7A3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F50DEA4-725E-4825-A867-01CD9F13422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0703CA0-2C9C-4B10-924C-F5F6E5892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FF425C3-36D5-4566-85BE-1207BE05B3C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1F21144-56A5-4B95-A9FF-A53D3E185FE4}"/>
              </a:ext>
            </a:extLst>
          </p:cNvPr>
          <p:cNvSpPr>
            <a:spLocks noGrp="1"/>
          </p:cNvSpPr>
          <p:nvPr>
            <p:ph type="dt" sz="half" idx="10"/>
          </p:nvPr>
        </p:nvSpPr>
        <p:spPr/>
        <p:txBody>
          <a:bodyPr/>
          <a:lstStyle/>
          <a:p>
            <a:fld id="{45F36259-CE4D-41A8-B15C-720A68EA4262}" type="datetimeFigureOut">
              <a:rPr lang="pt-BR" smtClean="0"/>
              <a:t>25/03/2026</a:t>
            </a:fld>
            <a:endParaRPr lang="pt-BR"/>
          </a:p>
        </p:txBody>
      </p:sp>
      <p:sp>
        <p:nvSpPr>
          <p:cNvPr id="8" name="Espaço Reservado para Rodapé 7">
            <a:extLst>
              <a:ext uri="{FF2B5EF4-FFF2-40B4-BE49-F238E27FC236}">
                <a16:creationId xmlns:a16="http://schemas.microsoft.com/office/drawing/2014/main" id="{88702581-1F49-403B-9C72-6D7737D6E8C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0E22884C-06BC-4079-B9A4-63A2CDE20C7F}"/>
              </a:ext>
            </a:extLst>
          </p:cNvPr>
          <p:cNvSpPr>
            <a:spLocks noGrp="1"/>
          </p:cNvSpPr>
          <p:nvPr>
            <p:ph type="sldNum" sz="quarter" idx="12"/>
          </p:nvPr>
        </p:nvSpPr>
        <p:spPr/>
        <p:txBody>
          <a:bodyPr/>
          <a:lstStyle/>
          <a:p>
            <a:fld id="{DB5954DA-7862-421F-8903-8B0BD6F948BF}" type="slidenum">
              <a:rPr lang="pt-BR" smtClean="0"/>
              <a:t>‹nº›</a:t>
            </a:fld>
            <a:endParaRPr lang="pt-BR"/>
          </a:p>
        </p:txBody>
      </p:sp>
    </p:spTree>
    <p:extLst>
      <p:ext uri="{BB962C8B-B14F-4D97-AF65-F5344CB8AC3E}">
        <p14:creationId xmlns:p14="http://schemas.microsoft.com/office/powerpoint/2010/main" val="256718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EB1C9-9E1E-46A6-BB23-44071671954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79FF05A-9C60-4976-8165-10717DA45EFB}"/>
              </a:ext>
            </a:extLst>
          </p:cNvPr>
          <p:cNvSpPr>
            <a:spLocks noGrp="1"/>
          </p:cNvSpPr>
          <p:nvPr>
            <p:ph type="dt" sz="half" idx="10"/>
          </p:nvPr>
        </p:nvSpPr>
        <p:spPr/>
        <p:txBody>
          <a:bodyPr/>
          <a:lstStyle/>
          <a:p>
            <a:fld id="{45F36259-CE4D-41A8-B15C-720A68EA4262}" type="datetimeFigureOut">
              <a:rPr lang="pt-BR" smtClean="0"/>
              <a:t>25/03/2026</a:t>
            </a:fld>
            <a:endParaRPr lang="pt-BR"/>
          </a:p>
        </p:txBody>
      </p:sp>
      <p:sp>
        <p:nvSpPr>
          <p:cNvPr id="4" name="Espaço Reservado para Rodapé 3">
            <a:extLst>
              <a:ext uri="{FF2B5EF4-FFF2-40B4-BE49-F238E27FC236}">
                <a16:creationId xmlns:a16="http://schemas.microsoft.com/office/drawing/2014/main" id="{065D7A7C-8CF6-4C44-954F-BE358A296DC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1F6194D-8400-4DE4-B53F-A93B2CB2545D}"/>
              </a:ext>
            </a:extLst>
          </p:cNvPr>
          <p:cNvSpPr>
            <a:spLocks noGrp="1"/>
          </p:cNvSpPr>
          <p:nvPr>
            <p:ph type="sldNum" sz="quarter" idx="12"/>
          </p:nvPr>
        </p:nvSpPr>
        <p:spPr/>
        <p:txBody>
          <a:bodyPr/>
          <a:lstStyle/>
          <a:p>
            <a:fld id="{DB5954DA-7862-421F-8903-8B0BD6F948BF}" type="slidenum">
              <a:rPr lang="pt-BR" smtClean="0"/>
              <a:t>‹nº›</a:t>
            </a:fld>
            <a:endParaRPr lang="pt-BR"/>
          </a:p>
        </p:txBody>
      </p:sp>
    </p:spTree>
    <p:extLst>
      <p:ext uri="{BB962C8B-B14F-4D97-AF65-F5344CB8AC3E}">
        <p14:creationId xmlns:p14="http://schemas.microsoft.com/office/powerpoint/2010/main" val="260303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8C5F4D8-B5BD-4200-98F9-21AF0BD53F1A}"/>
              </a:ext>
            </a:extLst>
          </p:cNvPr>
          <p:cNvSpPr>
            <a:spLocks noGrp="1"/>
          </p:cNvSpPr>
          <p:nvPr>
            <p:ph type="dt" sz="half" idx="10"/>
          </p:nvPr>
        </p:nvSpPr>
        <p:spPr/>
        <p:txBody>
          <a:bodyPr/>
          <a:lstStyle/>
          <a:p>
            <a:fld id="{45F36259-CE4D-41A8-B15C-720A68EA4262}" type="datetimeFigureOut">
              <a:rPr lang="pt-BR" smtClean="0"/>
              <a:t>25/03/2026</a:t>
            </a:fld>
            <a:endParaRPr lang="pt-BR"/>
          </a:p>
        </p:txBody>
      </p:sp>
      <p:sp>
        <p:nvSpPr>
          <p:cNvPr id="3" name="Espaço Reservado para Rodapé 2">
            <a:extLst>
              <a:ext uri="{FF2B5EF4-FFF2-40B4-BE49-F238E27FC236}">
                <a16:creationId xmlns:a16="http://schemas.microsoft.com/office/drawing/2014/main" id="{4F5F5562-7F85-4C45-BA4B-8C707044F09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1365E977-1B59-4E48-B866-29DCC9595CCA}"/>
              </a:ext>
            </a:extLst>
          </p:cNvPr>
          <p:cNvSpPr>
            <a:spLocks noGrp="1"/>
          </p:cNvSpPr>
          <p:nvPr>
            <p:ph type="sldNum" sz="quarter" idx="12"/>
          </p:nvPr>
        </p:nvSpPr>
        <p:spPr/>
        <p:txBody>
          <a:bodyPr/>
          <a:lstStyle/>
          <a:p>
            <a:fld id="{DB5954DA-7862-421F-8903-8B0BD6F948BF}" type="slidenum">
              <a:rPr lang="pt-BR" smtClean="0"/>
              <a:t>‹nº›</a:t>
            </a:fld>
            <a:endParaRPr lang="pt-BR"/>
          </a:p>
        </p:txBody>
      </p:sp>
    </p:spTree>
    <p:extLst>
      <p:ext uri="{BB962C8B-B14F-4D97-AF65-F5344CB8AC3E}">
        <p14:creationId xmlns:p14="http://schemas.microsoft.com/office/powerpoint/2010/main" val="902027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D1EC2-13B7-4031-9018-E26B246FF49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EEB2159-6D56-4BA0-A079-8CE92340B7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124BE7F-CE53-405F-B898-C063A568D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4F5779C-7E80-4A56-B90B-E11C6027B1DA}"/>
              </a:ext>
            </a:extLst>
          </p:cNvPr>
          <p:cNvSpPr>
            <a:spLocks noGrp="1"/>
          </p:cNvSpPr>
          <p:nvPr>
            <p:ph type="dt" sz="half" idx="10"/>
          </p:nvPr>
        </p:nvSpPr>
        <p:spPr/>
        <p:txBody>
          <a:bodyPr/>
          <a:lstStyle/>
          <a:p>
            <a:fld id="{45F36259-CE4D-41A8-B15C-720A68EA4262}" type="datetimeFigureOut">
              <a:rPr lang="pt-BR" smtClean="0"/>
              <a:t>25/03/2026</a:t>
            </a:fld>
            <a:endParaRPr lang="pt-BR"/>
          </a:p>
        </p:txBody>
      </p:sp>
      <p:sp>
        <p:nvSpPr>
          <p:cNvPr id="6" name="Espaço Reservado para Rodapé 5">
            <a:extLst>
              <a:ext uri="{FF2B5EF4-FFF2-40B4-BE49-F238E27FC236}">
                <a16:creationId xmlns:a16="http://schemas.microsoft.com/office/drawing/2014/main" id="{DC781DA6-1F62-4B78-BAA4-7B9B8706599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4373035-EDB5-4C68-B13A-F594F07D7A34}"/>
              </a:ext>
            </a:extLst>
          </p:cNvPr>
          <p:cNvSpPr>
            <a:spLocks noGrp="1"/>
          </p:cNvSpPr>
          <p:nvPr>
            <p:ph type="sldNum" sz="quarter" idx="12"/>
          </p:nvPr>
        </p:nvSpPr>
        <p:spPr/>
        <p:txBody>
          <a:bodyPr/>
          <a:lstStyle/>
          <a:p>
            <a:fld id="{DB5954DA-7862-421F-8903-8B0BD6F948BF}" type="slidenum">
              <a:rPr lang="pt-BR" smtClean="0"/>
              <a:t>‹nº›</a:t>
            </a:fld>
            <a:endParaRPr lang="pt-BR"/>
          </a:p>
        </p:txBody>
      </p:sp>
    </p:spTree>
    <p:extLst>
      <p:ext uri="{BB962C8B-B14F-4D97-AF65-F5344CB8AC3E}">
        <p14:creationId xmlns:p14="http://schemas.microsoft.com/office/powerpoint/2010/main" val="3291746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E41771-FAD2-4625-BF54-941AF7B2803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60AAEF2-EA2A-4A46-AE09-2999F8BD7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1C5CFE5-67BE-4124-B68C-D36B71057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9CA667F-0862-4535-9493-D321D82099A8}"/>
              </a:ext>
            </a:extLst>
          </p:cNvPr>
          <p:cNvSpPr>
            <a:spLocks noGrp="1"/>
          </p:cNvSpPr>
          <p:nvPr>
            <p:ph type="dt" sz="half" idx="10"/>
          </p:nvPr>
        </p:nvSpPr>
        <p:spPr/>
        <p:txBody>
          <a:bodyPr/>
          <a:lstStyle/>
          <a:p>
            <a:fld id="{45F36259-CE4D-41A8-B15C-720A68EA4262}" type="datetimeFigureOut">
              <a:rPr lang="pt-BR" smtClean="0"/>
              <a:t>25/03/2026</a:t>
            </a:fld>
            <a:endParaRPr lang="pt-BR"/>
          </a:p>
        </p:txBody>
      </p:sp>
      <p:sp>
        <p:nvSpPr>
          <p:cNvPr id="6" name="Espaço Reservado para Rodapé 5">
            <a:extLst>
              <a:ext uri="{FF2B5EF4-FFF2-40B4-BE49-F238E27FC236}">
                <a16:creationId xmlns:a16="http://schemas.microsoft.com/office/drawing/2014/main" id="{872BCB93-543C-43BC-A433-2D5C295D4AD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DDF616A-138A-4E35-B5ED-AB8831AC029C}"/>
              </a:ext>
            </a:extLst>
          </p:cNvPr>
          <p:cNvSpPr>
            <a:spLocks noGrp="1"/>
          </p:cNvSpPr>
          <p:nvPr>
            <p:ph type="sldNum" sz="quarter" idx="12"/>
          </p:nvPr>
        </p:nvSpPr>
        <p:spPr/>
        <p:txBody>
          <a:bodyPr/>
          <a:lstStyle/>
          <a:p>
            <a:fld id="{DB5954DA-7862-421F-8903-8B0BD6F948BF}" type="slidenum">
              <a:rPr lang="pt-BR" smtClean="0"/>
              <a:t>‹nº›</a:t>
            </a:fld>
            <a:endParaRPr lang="pt-BR"/>
          </a:p>
        </p:txBody>
      </p:sp>
    </p:spTree>
    <p:extLst>
      <p:ext uri="{BB962C8B-B14F-4D97-AF65-F5344CB8AC3E}">
        <p14:creationId xmlns:p14="http://schemas.microsoft.com/office/powerpoint/2010/main" val="142837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265E1B0-65A5-42CB-B697-8156B229E4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975FA9B-1D92-4003-9167-FDB838652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FDA3408-B3A5-4B04-8B45-961FAD0430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36259-CE4D-41A8-B15C-720A68EA4262}" type="datetimeFigureOut">
              <a:rPr lang="pt-BR" smtClean="0"/>
              <a:t>25/03/2026</a:t>
            </a:fld>
            <a:endParaRPr lang="pt-BR"/>
          </a:p>
        </p:txBody>
      </p:sp>
      <p:sp>
        <p:nvSpPr>
          <p:cNvPr id="5" name="Espaço Reservado para Rodapé 4">
            <a:extLst>
              <a:ext uri="{FF2B5EF4-FFF2-40B4-BE49-F238E27FC236}">
                <a16:creationId xmlns:a16="http://schemas.microsoft.com/office/drawing/2014/main" id="{B8E920F8-C33C-41EC-B08B-C96F076248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2171CE6A-1567-4AD2-91AA-AF673B26B3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5954DA-7862-421F-8903-8B0BD6F948BF}" type="slidenum">
              <a:rPr lang="pt-BR" smtClean="0"/>
              <a:t>‹nº›</a:t>
            </a:fld>
            <a:endParaRPr lang="pt-BR"/>
          </a:p>
        </p:txBody>
      </p:sp>
    </p:spTree>
    <p:extLst>
      <p:ext uri="{BB962C8B-B14F-4D97-AF65-F5344CB8AC3E}">
        <p14:creationId xmlns:p14="http://schemas.microsoft.com/office/powerpoint/2010/main" val="2764185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www.facebook.com/photo/?fbid=1417295363704549&amp;set=a.491011009666327" TargetMode="External"/><Relationship Id="rId13" Type="http://schemas.openxmlformats.org/officeDocument/2006/relationships/hyperlink" Target="https://g1.globo.com/go/goias/noticia/2026/03/21/jovem-que-foi-morta-dentro-de-condominio-tinha-se-mudado-ha-duas-semanas-para-goiania-com-namorado-diz-delegada.ghtml" TargetMode="External"/><Relationship Id="rId3" Type="http://schemas.openxmlformats.org/officeDocument/2006/relationships/hyperlink" Target="https://www.metropoles.com/brasil/entenda-o-que-violencia-vicaria-cometida-por-secretario-contra-filhos" TargetMode="External"/><Relationship Id="rId7" Type="http://schemas.openxmlformats.org/officeDocument/2006/relationships/hyperlink" Target="https://www12.senado.leg.br/institucional/procuradoria/noticias/feminicidios-crescem-4-7-em-2025-pequenas-cidades-tem-maiores-taxas" TargetMode="External"/><Relationship Id="rId12" Type="http://schemas.openxmlformats.org/officeDocument/2006/relationships/hyperlink" Target="https://www.maisgoias.com.br/cidades/goiania/goiania-registra-o-19-feminicidio-de-goias-em-2026/" TargetMode="External"/><Relationship Id="rId2" Type="http://schemas.openxmlformats.org/officeDocument/2006/relationships/hyperlink" Target="https://www.defensoria.pe.def.br/noticias/detalhe/4000/#:~:text=Diferentemente%20da%20aliena%C3%A7%C3%A3o%20parental%2C%20que%20%C3%A9%20um,protetivas%2C%20a%20regula%C3%A7%C3%A3o%20das%20visitas%20com%20seguran%C3%A7a%2C" TargetMode="External"/><Relationship Id="rId1" Type="http://schemas.openxmlformats.org/officeDocument/2006/relationships/slideLayout" Target="../slideLayouts/slideLayout2.xml"/><Relationship Id="rId6" Type="http://schemas.openxmlformats.org/officeDocument/2006/relationships/hyperlink" Target="https://www12.senado.leg.br/noticias/materias/2026/03/13/violencia-digital-contra-mulher-tambem-e-crime-veja-como-denunciar" TargetMode="External"/><Relationship Id="rId11" Type="http://schemas.openxmlformats.org/officeDocument/2006/relationships/hyperlink" Target="https://www.maisgoias.com.br/cidades/mais-de-55-mil-mulheres-foram-vitimas-de-violencia-em-goias-em-2025/amp/" TargetMode="External"/><Relationship Id="rId5" Type="http://schemas.openxmlformats.org/officeDocument/2006/relationships/hyperlink" Target="https://www.galvaoesilva.com/blog/direito-criminal/o-que-e-violencia-vicaria/" TargetMode="External"/><Relationship Id="rId10" Type="http://schemas.openxmlformats.org/officeDocument/2006/relationships/hyperlink" Target="https://forumseguranca.org.br/wp-content/uploads/2026/03/nota-tecnica-dia-mulher-2026.pdf" TargetMode="External"/><Relationship Id="rId4" Type="http://schemas.openxmlformats.org/officeDocument/2006/relationships/hyperlink" Target="https://noticias-stf-wp-prd.s3.sa-east-1.amazonaws.com/wp-content/uploads/wpallimport/uploads/2025/04/07204652/guia_desinformacao_versao3_25032025-1.pdf" TargetMode="External"/><Relationship Id="rId9" Type="http://schemas.openxmlformats.org/officeDocument/2006/relationships/hyperlink" Target="https://dossies.agenciapatriciagalvao.org.br/dados-e-fontes/pesquisa/visivel-e-invisivel-a-vitimizacao-de-mulheres-no-brasil-5a-edicao-datafolha-fbsp-2025/"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12.senado.leg.br/institucional/datasenado/materias/relatorios-de-pesquisa/pesquisa-nacional-de-violencia-contra-a-mulher-datasenado-2025" TargetMode="External"/><Relationship Id="rId2" Type="http://schemas.openxmlformats.org/officeDocument/2006/relationships/hyperlink" Target="https://agenciacoradenoticias.go.gov.br/com-mais-de-5-mil-downloads-aplicativo-mulher-segura-reforca-estrategia-de-combate-a-violencia-contra-a-mulher/" TargetMode="External"/><Relationship Id="rId1" Type="http://schemas.openxmlformats.org/officeDocument/2006/relationships/slideLayout" Target="../slideLayouts/slideLayout2.xml"/><Relationship Id="rId6" Type="http://schemas.openxmlformats.org/officeDocument/2006/relationships/hyperlink" Target="https://www.trt6.jus.br/portal/noticias/2026/03/18/rede-de-atendimento-oferece-acolhimento-orientacao-e-protecao-mulheres-em" TargetMode="External"/><Relationship Id="rId5" Type="http://schemas.openxmlformats.org/officeDocument/2006/relationships/hyperlink" Target="https://www.mulher.sp.gov.br/sec_mulheres/nao_se_cale" TargetMode="External"/><Relationship Id="rId4" Type="http://schemas.openxmlformats.org/officeDocument/2006/relationships/hyperlink" Target="https://www.mulher.sp.gov.br/sec_mulheres/noticias/nao+se+cale+hora+reduzid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A7326D0-67E0-489B-82C7-A92B024EBB3A}"/>
              </a:ext>
            </a:extLst>
          </p:cNvPr>
          <p:cNvSpPr/>
          <p:nvPr/>
        </p:nvSpPr>
        <p:spPr>
          <a:xfrm>
            <a:off x="0" y="0"/>
            <a:ext cx="12298017"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43886CBD-0E6B-437F-8D0D-BA707D604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129" y="-29817"/>
            <a:ext cx="6927742" cy="6858000"/>
          </a:xfrm>
          <a:prstGeom prst="rect">
            <a:avLst/>
          </a:prstGeom>
        </p:spPr>
      </p:pic>
      <p:sp>
        <p:nvSpPr>
          <p:cNvPr id="3" name="Retângulo 2">
            <a:extLst>
              <a:ext uri="{FF2B5EF4-FFF2-40B4-BE49-F238E27FC236}">
                <a16:creationId xmlns:a16="http://schemas.microsoft.com/office/drawing/2014/main" id="{110E18CB-538F-442C-914A-E5D057612E2B}"/>
              </a:ext>
            </a:extLst>
          </p:cNvPr>
          <p:cNvSpPr/>
          <p:nvPr/>
        </p:nvSpPr>
        <p:spPr>
          <a:xfrm>
            <a:off x="2567441" y="0"/>
            <a:ext cx="45719"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6" name="Retângulo 5">
            <a:extLst>
              <a:ext uri="{FF2B5EF4-FFF2-40B4-BE49-F238E27FC236}">
                <a16:creationId xmlns:a16="http://schemas.microsoft.com/office/drawing/2014/main" id="{001CB519-7489-47F1-AC78-31A108983920}"/>
              </a:ext>
            </a:extLst>
          </p:cNvPr>
          <p:cNvSpPr/>
          <p:nvPr/>
        </p:nvSpPr>
        <p:spPr>
          <a:xfrm>
            <a:off x="9551062" y="-29817"/>
            <a:ext cx="45719"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4" name="Picture 2" descr="Logomarca_ubm.jpg">
            <a:extLst>
              <a:ext uri="{FF2B5EF4-FFF2-40B4-BE49-F238E27FC236}">
                <a16:creationId xmlns:a16="http://schemas.microsoft.com/office/drawing/2014/main" id="{3959D46C-3655-E700-C82D-D756F2312F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923" y="684731"/>
            <a:ext cx="832859" cy="8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3" descr="Uma imagem contendo gráficos vetoriais&#10;&#10;Descrição gerada automaticamente">
            <a:extLst>
              <a:ext uri="{FF2B5EF4-FFF2-40B4-BE49-F238E27FC236}">
                <a16:creationId xmlns:a16="http://schemas.microsoft.com/office/drawing/2014/main" id="{4AD607CC-D22A-CEA2-E6B8-AB57A50049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0834" y="5123917"/>
            <a:ext cx="1314927" cy="131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426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0F6C4-7660-43CC-A0AD-8AA5F416A119}"/>
              </a:ext>
            </a:extLst>
          </p:cNvPr>
          <p:cNvSpPr>
            <a:spLocks noGrp="1"/>
          </p:cNvSpPr>
          <p:nvPr>
            <p:ph type="title"/>
          </p:nvPr>
        </p:nvSpPr>
        <p:spPr/>
        <p:txBody>
          <a:bodyPr/>
          <a:lstStyle/>
          <a:p>
            <a:endParaRPr lang="pt-BR"/>
          </a:p>
        </p:txBody>
      </p:sp>
      <p:sp>
        <p:nvSpPr>
          <p:cNvPr id="4" name="Retângulo 3">
            <a:extLst>
              <a:ext uri="{FF2B5EF4-FFF2-40B4-BE49-F238E27FC236}">
                <a16:creationId xmlns:a16="http://schemas.microsoft.com/office/drawing/2014/main" id="{09A728B3-7F41-4309-987E-3F2A873A3780}"/>
              </a:ext>
            </a:extLst>
          </p:cNvPr>
          <p:cNvSpPr/>
          <p:nvPr/>
        </p:nvSpPr>
        <p:spPr>
          <a:xfrm>
            <a:off x="-53009" y="0"/>
            <a:ext cx="12298017"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utoShape 2">
            <a:extLst>
              <a:ext uri="{FF2B5EF4-FFF2-40B4-BE49-F238E27FC236}">
                <a16:creationId xmlns:a16="http://schemas.microsoft.com/office/drawing/2014/main" id="{96460F50-833A-48E5-8D4A-8ED516CEB4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 name="Espaço Reservado para Conteúdo 11">
            <a:extLst>
              <a:ext uri="{FF2B5EF4-FFF2-40B4-BE49-F238E27FC236}">
                <a16:creationId xmlns:a16="http://schemas.microsoft.com/office/drawing/2014/main" id="{82707EF0-87E8-45E4-8E46-7B1EB76BA7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5217" y="177408"/>
            <a:ext cx="9236766" cy="6535449"/>
          </a:xfrm>
          <a:prstGeom prst="rect">
            <a:avLst/>
          </a:prstGeom>
          <a:ln>
            <a:noFill/>
          </a:ln>
          <a:effectLst>
            <a:outerShdw blurRad="292100" dist="139700" dir="2700000" algn="tl" rotWithShape="0">
              <a:srgbClr val="333333">
                <a:alpha val="65000"/>
              </a:srgbClr>
            </a:outerShdw>
          </a:effectLst>
        </p:spPr>
      </p:pic>
      <p:sp>
        <p:nvSpPr>
          <p:cNvPr id="14" name="CaixaDeTexto 13">
            <a:extLst>
              <a:ext uri="{FF2B5EF4-FFF2-40B4-BE49-F238E27FC236}">
                <a16:creationId xmlns:a16="http://schemas.microsoft.com/office/drawing/2014/main" id="{5366AD2C-9E24-4136-9E63-2B07A42E9E01}"/>
              </a:ext>
            </a:extLst>
          </p:cNvPr>
          <p:cNvSpPr txBox="1"/>
          <p:nvPr/>
        </p:nvSpPr>
        <p:spPr>
          <a:xfrm rot="16200000">
            <a:off x="-3624143" y="1868506"/>
            <a:ext cx="9411703" cy="276999"/>
          </a:xfrm>
          <a:prstGeom prst="rect">
            <a:avLst/>
          </a:prstGeom>
          <a:noFill/>
        </p:spPr>
        <p:txBody>
          <a:bodyPr wrap="square">
            <a:spAutoFit/>
          </a:bodyPr>
          <a:lstStyle/>
          <a:p>
            <a:r>
              <a:rPr lang="pt-BR" sz="1200" b="1" dirty="0">
                <a:solidFill>
                  <a:schemeClr val="bg1"/>
                </a:solidFill>
              </a:rPr>
              <a:t>Cartilha Desinformação: Um das Dimensões da Violência de Gênero (</a:t>
            </a:r>
            <a:r>
              <a:rPr lang="pt-BR" sz="1200" b="1" dirty="0" err="1">
                <a:solidFill>
                  <a:schemeClr val="bg1"/>
                </a:solidFill>
              </a:rPr>
              <a:t>Internetlab</a:t>
            </a:r>
            <a:r>
              <a:rPr lang="pt-BR" sz="1200" b="1" dirty="0">
                <a:solidFill>
                  <a:schemeClr val="bg1"/>
                </a:solidFill>
              </a:rPr>
              <a:t>/STF)</a:t>
            </a:r>
          </a:p>
        </p:txBody>
      </p:sp>
    </p:spTree>
    <p:extLst>
      <p:ext uri="{BB962C8B-B14F-4D97-AF65-F5344CB8AC3E}">
        <p14:creationId xmlns:p14="http://schemas.microsoft.com/office/powerpoint/2010/main" val="4179009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4911CB-F380-4EAE-9AA5-B0FFE09B7935}"/>
              </a:ext>
            </a:extLst>
          </p:cNvPr>
          <p:cNvSpPr>
            <a:spLocks noGrp="1"/>
          </p:cNvSpPr>
          <p:nvPr>
            <p:ph type="title"/>
          </p:nvPr>
        </p:nvSpPr>
        <p:spPr/>
        <p:txBody>
          <a:bodyPr/>
          <a:lstStyle/>
          <a:p>
            <a:endParaRPr lang="pt-BR"/>
          </a:p>
        </p:txBody>
      </p:sp>
      <p:sp>
        <p:nvSpPr>
          <p:cNvPr id="4" name="Retângulo 3">
            <a:extLst>
              <a:ext uri="{FF2B5EF4-FFF2-40B4-BE49-F238E27FC236}">
                <a16:creationId xmlns:a16="http://schemas.microsoft.com/office/drawing/2014/main" id="{B1C75E66-B5E2-46A5-8F24-3F33D06B4066}"/>
              </a:ext>
            </a:extLst>
          </p:cNvPr>
          <p:cNvSpPr/>
          <p:nvPr/>
        </p:nvSpPr>
        <p:spPr>
          <a:xfrm>
            <a:off x="-53009" y="9236"/>
            <a:ext cx="12298017"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Espaço Reservado para Conteúdo 5">
            <a:extLst>
              <a:ext uri="{FF2B5EF4-FFF2-40B4-BE49-F238E27FC236}">
                <a16:creationId xmlns:a16="http://schemas.microsoft.com/office/drawing/2014/main" id="{65D0F9AC-D478-4F22-AB21-DD4BFCC6C7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4657" y="168382"/>
            <a:ext cx="9302683" cy="6544475"/>
          </a:xfrm>
          <a:prstGeom prst="rect">
            <a:avLst/>
          </a:prstGeom>
          <a:ln>
            <a:noFill/>
          </a:ln>
          <a:effectLst>
            <a:outerShdw blurRad="292100" dist="139700" dir="2700000" algn="tl" rotWithShape="0">
              <a:srgbClr val="333333">
                <a:alpha val="65000"/>
              </a:srgbClr>
            </a:outerShdw>
          </a:effectLst>
        </p:spPr>
      </p:pic>
      <p:sp>
        <p:nvSpPr>
          <p:cNvPr id="7" name="CaixaDeTexto 6">
            <a:extLst>
              <a:ext uri="{FF2B5EF4-FFF2-40B4-BE49-F238E27FC236}">
                <a16:creationId xmlns:a16="http://schemas.microsoft.com/office/drawing/2014/main" id="{5051C555-DB31-4F54-A021-92C1645ECB6B}"/>
              </a:ext>
            </a:extLst>
          </p:cNvPr>
          <p:cNvSpPr txBox="1"/>
          <p:nvPr/>
        </p:nvSpPr>
        <p:spPr>
          <a:xfrm rot="16200000">
            <a:off x="-3439028" y="1868506"/>
            <a:ext cx="9411703" cy="276999"/>
          </a:xfrm>
          <a:prstGeom prst="rect">
            <a:avLst/>
          </a:prstGeom>
          <a:noFill/>
        </p:spPr>
        <p:txBody>
          <a:bodyPr wrap="square">
            <a:spAutoFit/>
          </a:bodyPr>
          <a:lstStyle/>
          <a:p>
            <a:r>
              <a:rPr lang="pt-BR" sz="1200" b="1" dirty="0">
                <a:solidFill>
                  <a:schemeClr val="bg1"/>
                </a:solidFill>
              </a:rPr>
              <a:t>Cartilha Desinformação: Um das Dimensões da Violência de Gênero (</a:t>
            </a:r>
            <a:r>
              <a:rPr lang="pt-BR" sz="1200" b="1" dirty="0" err="1">
                <a:solidFill>
                  <a:schemeClr val="bg1"/>
                </a:solidFill>
              </a:rPr>
              <a:t>Internetlab</a:t>
            </a:r>
            <a:r>
              <a:rPr lang="pt-BR" sz="1200" b="1" dirty="0">
                <a:solidFill>
                  <a:schemeClr val="bg1"/>
                </a:solidFill>
              </a:rPr>
              <a:t>/STF)</a:t>
            </a:r>
          </a:p>
        </p:txBody>
      </p:sp>
    </p:spTree>
    <p:extLst>
      <p:ext uri="{BB962C8B-B14F-4D97-AF65-F5344CB8AC3E}">
        <p14:creationId xmlns:p14="http://schemas.microsoft.com/office/powerpoint/2010/main" val="3677560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5CBFA4-1F68-4AB9-B6CC-07B38165426D}"/>
              </a:ext>
            </a:extLst>
          </p:cNvPr>
          <p:cNvSpPr>
            <a:spLocks noGrp="1"/>
          </p:cNvSpPr>
          <p:nvPr>
            <p:ph type="title"/>
          </p:nvPr>
        </p:nvSpPr>
        <p:spPr/>
        <p:txBody>
          <a:bodyPr/>
          <a:lstStyle/>
          <a:p>
            <a:endParaRPr lang="pt-BR"/>
          </a:p>
        </p:txBody>
      </p:sp>
      <p:pic>
        <p:nvPicPr>
          <p:cNvPr id="6" name="Espaço Reservado para Conteúdo 5">
            <a:extLst>
              <a:ext uri="{FF2B5EF4-FFF2-40B4-BE49-F238E27FC236}">
                <a16:creationId xmlns:a16="http://schemas.microsoft.com/office/drawing/2014/main" id="{77BB8C6B-D9C5-48F8-B749-B71BE886C5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9682" y="1825625"/>
            <a:ext cx="6172636" cy="4351338"/>
          </a:xfrm>
        </p:spPr>
      </p:pic>
      <p:sp>
        <p:nvSpPr>
          <p:cNvPr id="4" name="Retângulo 3">
            <a:extLst>
              <a:ext uri="{FF2B5EF4-FFF2-40B4-BE49-F238E27FC236}">
                <a16:creationId xmlns:a16="http://schemas.microsoft.com/office/drawing/2014/main" id="{B1134509-AF17-416D-942B-57913E98F667}"/>
              </a:ext>
            </a:extLst>
          </p:cNvPr>
          <p:cNvSpPr/>
          <p:nvPr/>
        </p:nvSpPr>
        <p:spPr>
          <a:xfrm>
            <a:off x="-106017" y="30781"/>
            <a:ext cx="12298017"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51BE18A9-385A-4343-964C-BC996D5B2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958" y="130248"/>
            <a:ext cx="9420083" cy="6640593"/>
          </a:xfrm>
          <a:prstGeom prst="rect">
            <a:avLst/>
          </a:prstGeom>
          <a:ln>
            <a:noFill/>
          </a:ln>
          <a:effectLst>
            <a:outerShdw blurRad="292100" dist="139700" dir="2700000" algn="tl" rotWithShape="0">
              <a:srgbClr val="333333">
                <a:alpha val="65000"/>
              </a:srgbClr>
            </a:outerShdw>
          </a:effectLst>
        </p:spPr>
      </p:pic>
      <p:sp>
        <p:nvSpPr>
          <p:cNvPr id="9" name="CaixaDeTexto 8">
            <a:extLst>
              <a:ext uri="{FF2B5EF4-FFF2-40B4-BE49-F238E27FC236}">
                <a16:creationId xmlns:a16="http://schemas.microsoft.com/office/drawing/2014/main" id="{452DE296-8DD1-4FA0-A76C-286BBB14CCBC}"/>
              </a:ext>
            </a:extLst>
          </p:cNvPr>
          <p:cNvSpPr txBox="1"/>
          <p:nvPr/>
        </p:nvSpPr>
        <p:spPr>
          <a:xfrm rot="16200000">
            <a:off x="-3437032" y="1992104"/>
            <a:ext cx="9411703" cy="276999"/>
          </a:xfrm>
          <a:prstGeom prst="rect">
            <a:avLst/>
          </a:prstGeom>
          <a:noFill/>
        </p:spPr>
        <p:txBody>
          <a:bodyPr wrap="square">
            <a:spAutoFit/>
          </a:bodyPr>
          <a:lstStyle/>
          <a:p>
            <a:r>
              <a:rPr lang="pt-BR" sz="1200" b="1" dirty="0">
                <a:solidFill>
                  <a:schemeClr val="bg1"/>
                </a:solidFill>
              </a:rPr>
              <a:t>Cartilha Desinformação: Um das Dimensões da Violência de Gênero (</a:t>
            </a:r>
            <a:r>
              <a:rPr lang="pt-BR" sz="1200" b="1" dirty="0" err="1">
                <a:solidFill>
                  <a:schemeClr val="bg1"/>
                </a:solidFill>
              </a:rPr>
              <a:t>Internetlab</a:t>
            </a:r>
            <a:r>
              <a:rPr lang="pt-BR" sz="1200" b="1" dirty="0">
                <a:solidFill>
                  <a:schemeClr val="bg1"/>
                </a:solidFill>
              </a:rPr>
              <a:t>/STF)</a:t>
            </a:r>
          </a:p>
        </p:txBody>
      </p:sp>
    </p:spTree>
    <p:extLst>
      <p:ext uri="{BB962C8B-B14F-4D97-AF65-F5344CB8AC3E}">
        <p14:creationId xmlns:p14="http://schemas.microsoft.com/office/powerpoint/2010/main" val="3664163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D94A8B-77A9-4C7A-AFFE-ECEDB0DD9001}"/>
              </a:ext>
            </a:extLst>
          </p:cNvPr>
          <p:cNvSpPr>
            <a:spLocks noGrp="1"/>
          </p:cNvSpPr>
          <p:nvPr>
            <p:ph type="title"/>
          </p:nvPr>
        </p:nvSpPr>
        <p:spPr/>
        <p:txBody>
          <a:bodyPr/>
          <a:lstStyle/>
          <a:p>
            <a:endParaRPr lang="pt-BR"/>
          </a:p>
        </p:txBody>
      </p:sp>
      <p:pic>
        <p:nvPicPr>
          <p:cNvPr id="6" name="Espaço Reservado para Conteúdo 5">
            <a:extLst>
              <a:ext uri="{FF2B5EF4-FFF2-40B4-BE49-F238E27FC236}">
                <a16:creationId xmlns:a16="http://schemas.microsoft.com/office/drawing/2014/main" id="{7479AF05-E15F-4653-843D-718A03FA6E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5051" y="1825625"/>
            <a:ext cx="6781897" cy="4351338"/>
          </a:xfrm>
        </p:spPr>
      </p:pic>
      <p:sp>
        <p:nvSpPr>
          <p:cNvPr id="4" name="Retângulo 3">
            <a:extLst>
              <a:ext uri="{FF2B5EF4-FFF2-40B4-BE49-F238E27FC236}">
                <a16:creationId xmlns:a16="http://schemas.microsoft.com/office/drawing/2014/main" id="{EECED06D-E9AC-4BFC-A593-1CE2E6307D65}"/>
              </a:ext>
            </a:extLst>
          </p:cNvPr>
          <p:cNvSpPr/>
          <p:nvPr/>
        </p:nvSpPr>
        <p:spPr>
          <a:xfrm>
            <a:off x="-53009" y="0"/>
            <a:ext cx="12298017"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8E9E358C-F9C0-48E6-A3A1-3BA964932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532" y="87085"/>
            <a:ext cx="10417268" cy="6683829"/>
          </a:xfrm>
          <a:prstGeom prst="rect">
            <a:avLst/>
          </a:prstGeom>
          <a:ln>
            <a:noFill/>
          </a:ln>
          <a:effectLst>
            <a:outerShdw blurRad="292100" dist="139700" dir="2700000" algn="tl" rotWithShape="0">
              <a:srgbClr val="333333">
                <a:alpha val="65000"/>
              </a:srgbClr>
            </a:outerShdw>
          </a:effectLst>
        </p:spPr>
      </p:pic>
      <p:sp>
        <p:nvSpPr>
          <p:cNvPr id="9" name="CaixaDeTexto 8">
            <a:extLst>
              <a:ext uri="{FF2B5EF4-FFF2-40B4-BE49-F238E27FC236}">
                <a16:creationId xmlns:a16="http://schemas.microsoft.com/office/drawing/2014/main" id="{593375A5-B145-49A0-9D21-7CFA5A30D404}"/>
              </a:ext>
            </a:extLst>
          </p:cNvPr>
          <p:cNvSpPr txBox="1"/>
          <p:nvPr/>
        </p:nvSpPr>
        <p:spPr>
          <a:xfrm rot="16200000">
            <a:off x="-3956985" y="1926563"/>
            <a:ext cx="9411703" cy="276999"/>
          </a:xfrm>
          <a:prstGeom prst="rect">
            <a:avLst/>
          </a:prstGeom>
          <a:noFill/>
        </p:spPr>
        <p:txBody>
          <a:bodyPr wrap="square">
            <a:spAutoFit/>
          </a:bodyPr>
          <a:lstStyle/>
          <a:p>
            <a:r>
              <a:rPr lang="pt-BR" sz="1200" b="1" dirty="0">
                <a:solidFill>
                  <a:schemeClr val="bg1"/>
                </a:solidFill>
              </a:rPr>
              <a:t>Cartilha Desinformação: Um das Dimensões da Violência de Gênero (</a:t>
            </a:r>
            <a:r>
              <a:rPr lang="pt-BR" sz="1200" b="1" dirty="0" err="1">
                <a:solidFill>
                  <a:schemeClr val="bg1"/>
                </a:solidFill>
              </a:rPr>
              <a:t>Internetlab</a:t>
            </a:r>
            <a:r>
              <a:rPr lang="pt-BR" sz="1200" b="1" dirty="0">
                <a:solidFill>
                  <a:schemeClr val="bg1"/>
                </a:solidFill>
              </a:rPr>
              <a:t>/STF)</a:t>
            </a:r>
          </a:p>
        </p:txBody>
      </p:sp>
    </p:spTree>
    <p:extLst>
      <p:ext uri="{BB962C8B-B14F-4D97-AF65-F5344CB8AC3E}">
        <p14:creationId xmlns:p14="http://schemas.microsoft.com/office/powerpoint/2010/main" val="1752087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75917-1D35-4B65-ABF3-A8BE030D986C}"/>
              </a:ext>
            </a:extLst>
          </p:cNvPr>
          <p:cNvSpPr>
            <a:spLocks noGrp="1"/>
          </p:cNvSpPr>
          <p:nvPr>
            <p:ph type="title"/>
          </p:nvPr>
        </p:nvSpPr>
        <p:spPr/>
        <p:txBody>
          <a:bodyPr/>
          <a:lstStyle/>
          <a:p>
            <a:endParaRPr lang="pt-BR"/>
          </a:p>
        </p:txBody>
      </p:sp>
      <p:pic>
        <p:nvPicPr>
          <p:cNvPr id="6" name="Espaço Reservado para Conteúdo 5">
            <a:extLst>
              <a:ext uri="{FF2B5EF4-FFF2-40B4-BE49-F238E27FC236}">
                <a16:creationId xmlns:a16="http://schemas.microsoft.com/office/drawing/2014/main" id="{CAA18255-FE66-4702-975B-9B7D86A02A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2766" y="1825625"/>
            <a:ext cx="6166467" cy="4351338"/>
          </a:xfrm>
        </p:spPr>
      </p:pic>
      <p:sp>
        <p:nvSpPr>
          <p:cNvPr id="4" name="Retângulo 3">
            <a:extLst>
              <a:ext uri="{FF2B5EF4-FFF2-40B4-BE49-F238E27FC236}">
                <a16:creationId xmlns:a16="http://schemas.microsoft.com/office/drawing/2014/main" id="{BDF16EFC-FCE9-4587-90AF-2C9C1B515E92}"/>
              </a:ext>
            </a:extLst>
          </p:cNvPr>
          <p:cNvSpPr/>
          <p:nvPr/>
        </p:nvSpPr>
        <p:spPr>
          <a:xfrm>
            <a:off x="-53009" y="9236"/>
            <a:ext cx="12298017"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92581D3B-065E-46BD-A93D-236C88089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524" y="106488"/>
            <a:ext cx="9416949" cy="6645024"/>
          </a:xfrm>
          <a:prstGeom prst="rect">
            <a:avLst/>
          </a:prstGeom>
          <a:ln>
            <a:noFill/>
          </a:ln>
          <a:effectLst>
            <a:outerShdw blurRad="292100" dist="139700" dir="2700000" algn="tl" rotWithShape="0">
              <a:srgbClr val="333333">
                <a:alpha val="65000"/>
              </a:srgbClr>
            </a:outerShdw>
          </a:effectLst>
        </p:spPr>
      </p:pic>
      <p:sp>
        <p:nvSpPr>
          <p:cNvPr id="9" name="CaixaDeTexto 8">
            <a:extLst>
              <a:ext uri="{FF2B5EF4-FFF2-40B4-BE49-F238E27FC236}">
                <a16:creationId xmlns:a16="http://schemas.microsoft.com/office/drawing/2014/main" id="{0C6DFADB-F3E2-49D4-97F4-C3C6C0ECD05A}"/>
              </a:ext>
            </a:extLst>
          </p:cNvPr>
          <p:cNvSpPr txBox="1"/>
          <p:nvPr/>
        </p:nvSpPr>
        <p:spPr>
          <a:xfrm rot="16200000">
            <a:off x="-3509442" y="1870034"/>
            <a:ext cx="9411703" cy="276999"/>
          </a:xfrm>
          <a:prstGeom prst="rect">
            <a:avLst/>
          </a:prstGeom>
          <a:noFill/>
        </p:spPr>
        <p:txBody>
          <a:bodyPr wrap="square">
            <a:spAutoFit/>
          </a:bodyPr>
          <a:lstStyle/>
          <a:p>
            <a:r>
              <a:rPr lang="pt-BR" sz="1200" b="1" dirty="0">
                <a:solidFill>
                  <a:schemeClr val="bg1"/>
                </a:solidFill>
              </a:rPr>
              <a:t>Cartilha Desinformação: Um das Dimensões da Violência de Gênero (</a:t>
            </a:r>
            <a:r>
              <a:rPr lang="pt-BR" sz="1200" b="1" dirty="0" err="1">
                <a:solidFill>
                  <a:schemeClr val="bg1"/>
                </a:solidFill>
              </a:rPr>
              <a:t>Internetlab</a:t>
            </a:r>
            <a:r>
              <a:rPr lang="pt-BR" sz="1200" b="1" dirty="0">
                <a:solidFill>
                  <a:schemeClr val="bg1"/>
                </a:solidFill>
              </a:rPr>
              <a:t>/STF)</a:t>
            </a:r>
          </a:p>
        </p:txBody>
      </p:sp>
    </p:spTree>
    <p:extLst>
      <p:ext uri="{BB962C8B-B14F-4D97-AF65-F5344CB8AC3E}">
        <p14:creationId xmlns:p14="http://schemas.microsoft.com/office/powerpoint/2010/main" val="3237695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D15AEF60-1FAE-4FD6-9C45-19EDC3801758}"/>
              </a:ext>
            </a:extLst>
          </p:cNvPr>
          <p:cNvSpPr>
            <a:spLocks noGrp="1"/>
          </p:cNvSpPr>
          <p:nvPr>
            <p:ph idx="1"/>
          </p:nvPr>
        </p:nvSpPr>
        <p:spPr>
          <a:xfrm>
            <a:off x="421340" y="1163010"/>
            <a:ext cx="11676529" cy="4351338"/>
          </a:xfrm>
        </p:spPr>
        <p:txBody>
          <a:bodyPr>
            <a:normAutofit fontScale="25000" lnSpcReduction="20000"/>
          </a:bodyPr>
          <a:lstStyle/>
          <a:p>
            <a:pPr marL="0" indent="0">
              <a:lnSpc>
                <a:spcPts val="1600"/>
              </a:lnSpc>
              <a:buNone/>
            </a:pPr>
            <a:r>
              <a:rPr lang="pt-BR" sz="5600" dirty="0"/>
              <a:t>A </a:t>
            </a:r>
            <a:r>
              <a:rPr lang="pt-BR" sz="5600" b="1" dirty="0">
                <a:solidFill>
                  <a:srgbClr val="7030A0"/>
                </a:solidFill>
              </a:rPr>
              <a:t>Cartilha “Desinformação: Uma das Dimensões da Violência de Gênero”, </a:t>
            </a:r>
            <a:r>
              <a:rPr lang="pt-BR" sz="5600" dirty="0"/>
              <a:t>lançada pelo Supremo Tribunal Federal, traz as seguintes orientações para vítimas:</a:t>
            </a:r>
          </a:p>
          <a:p>
            <a:pPr marL="0" indent="0">
              <a:lnSpc>
                <a:spcPts val="1600"/>
              </a:lnSpc>
              <a:buNone/>
            </a:pPr>
            <a:r>
              <a:rPr lang="pt-BR" sz="5600" dirty="0"/>
              <a:t>       </a:t>
            </a:r>
            <a:r>
              <a:rPr lang="pt-BR" sz="5600" b="1" dirty="0">
                <a:solidFill>
                  <a:srgbClr val="7030A0"/>
                </a:solidFill>
              </a:rPr>
              <a:t>Guarde provas</a:t>
            </a:r>
            <a:r>
              <a:rPr lang="pt-BR" sz="5600" dirty="0"/>
              <a:t>. Salve prints, links e registre data e horário;</a:t>
            </a:r>
          </a:p>
          <a:p>
            <a:pPr marL="0" indent="0">
              <a:lnSpc>
                <a:spcPts val="1600"/>
              </a:lnSpc>
              <a:buNone/>
            </a:pPr>
            <a:r>
              <a:rPr lang="pt-BR" sz="5600" dirty="0"/>
              <a:t>       </a:t>
            </a:r>
            <a:r>
              <a:rPr lang="pt-BR" sz="5600" b="1" dirty="0">
                <a:solidFill>
                  <a:srgbClr val="7030A0"/>
                </a:solidFill>
              </a:rPr>
              <a:t>Não responda às agressões</a:t>
            </a:r>
            <a:r>
              <a:rPr lang="pt-BR" sz="5600" dirty="0"/>
              <a:t>. Isso pode incentivar novos ataques;</a:t>
            </a:r>
          </a:p>
          <a:p>
            <a:pPr marL="0" indent="0">
              <a:lnSpc>
                <a:spcPts val="1600"/>
              </a:lnSpc>
              <a:buNone/>
            </a:pPr>
            <a:r>
              <a:rPr lang="pt-BR" sz="5600" dirty="0"/>
              <a:t>       </a:t>
            </a:r>
            <a:r>
              <a:rPr lang="pt-BR" sz="5600" b="1" dirty="0">
                <a:solidFill>
                  <a:srgbClr val="7030A0"/>
                </a:solidFill>
              </a:rPr>
              <a:t>Proteja suas contas. </a:t>
            </a:r>
            <a:r>
              <a:rPr lang="pt-BR" sz="5600" dirty="0"/>
              <a:t>Ajuste a privacidade nas redes e ative a verificação em duas etapas;</a:t>
            </a:r>
            <a:br>
              <a:rPr lang="pt-BR" sz="5600" dirty="0"/>
            </a:br>
            <a:br>
              <a:rPr lang="pt-BR" sz="5600" dirty="0"/>
            </a:br>
            <a:r>
              <a:rPr lang="pt-BR" sz="5600" dirty="0"/>
              <a:t>      </a:t>
            </a:r>
            <a:r>
              <a:rPr lang="pt-BR" sz="5600" b="1" dirty="0">
                <a:solidFill>
                  <a:srgbClr val="7030A0"/>
                </a:solidFill>
              </a:rPr>
              <a:t> Busque apoio. </a:t>
            </a:r>
            <a:r>
              <a:rPr lang="pt-BR" sz="5600" dirty="0"/>
              <a:t>Ajuda psicológica e orientação jurídica podem ser importantes;</a:t>
            </a:r>
          </a:p>
          <a:p>
            <a:pPr marL="0" indent="0">
              <a:lnSpc>
                <a:spcPts val="1600"/>
              </a:lnSpc>
              <a:buNone/>
            </a:pPr>
            <a:r>
              <a:rPr lang="pt-BR" sz="5600" dirty="0"/>
              <a:t>       </a:t>
            </a:r>
            <a:r>
              <a:rPr lang="pt-BR" sz="5600" b="1" dirty="0">
                <a:solidFill>
                  <a:srgbClr val="7030A0"/>
                </a:solidFill>
              </a:rPr>
              <a:t>Reporte e denuncie </a:t>
            </a:r>
            <a:r>
              <a:rPr lang="pt-BR" sz="5600" dirty="0"/>
              <a:t>às plataformas conteúdos </a:t>
            </a:r>
            <a:r>
              <a:rPr lang="pt-BR" sz="5600" dirty="0" err="1"/>
              <a:t>desinformativos</a:t>
            </a:r>
            <a:r>
              <a:rPr lang="pt-BR" sz="5600" dirty="0"/>
              <a:t>, por meio de seus canais oficiais;</a:t>
            </a:r>
          </a:p>
          <a:p>
            <a:pPr marL="0" indent="0">
              <a:lnSpc>
                <a:spcPts val="1600"/>
              </a:lnSpc>
              <a:buNone/>
            </a:pPr>
            <a:r>
              <a:rPr lang="pt-BR" sz="5600" dirty="0"/>
              <a:t>       </a:t>
            </a:r>
            <a:r>
              <a:rPr lang="pt-BR" sz="5600" b="1" dirty="0">
                <a:solidFill>
                  <a:srgbClr val="7030A0"/>
                </a:solidFill>
              </a:rPr>
              <a:t>Registre ocorrência em uma delegacia de polícia ou ligue para o 180</a:t>
            </a:r>
            <a:r>
              <a:rPr lang="pt-BR" sz="5600" dirty="0"/>
              <a:t>, canal nacional de atendimento à mulher.</a:t>
            </a:r>
          </a:p>
          <a:p>
            <a:pPr marL="0" indent="0">
              <a:lnSpc>
                <a:spcPts val="1600"/>
              </a:lnSpc>
              <a:buNone/>
            </a:pPr>
            <a:r>
              <a:rPr lang="pt-BR" sz="5600" dirty="0"/>
              <a:t>Denúncias também podem ser encaminhadas ao Ministério Público. Alguns estados, inclusive, têm promotorias especializadas em gênero ou em crimes digitais, aptas a mover ação penal pública, pedir que a Polícia Civil investigue, cobrar ações das plataformas ou solicitar a um juiz a concessão de medidas protetivas de urgência.</a:t>
            </a:r>
          </a:p>
          <a:p>
            <a:pPr marL="0" indent="0">
              <a:lnSpc>
                <a:spcPts val="1600"/>
              </a:lnSpc>
              <a:buNone/>
            </a:pPr>
            <a:r>
              <a:rPr lang="pt-BR" sz="5600" dirty="0"/>
              <a:t>Vítimas que precisam recorrer à Justiça, mas não podem pagar um advogado nem arcar com os custos de um processo judicial, contam com a Defensoria Pública.</a:t>
            </a:r>
          </a:p>
          <a:p>
            <a:pPr marL="0" indent="0">
              <a:lnSpc>
                <a:spcPts val="1600"/>
              </a:lnSpc>
              <a:buNone/>
            </a:pPr>
            <a:r>
              <a:rPr lang="pt-BR" sz="5600" b="1" dirty="0"/>
              <a:t>Em casos de grande repercussão, o poder público muitas vezes atua mesmo sem denúncia direta de uma vítima ou da sociedade</a:t>
            </a:r>
            <a:r>
              <a:rPr lang="pt-BR" sz="5600" dirty="0"/>
              <a:t>. Neste mês, a Polícia Federal abriu inquérito para investigar vídeos publicados em uma rede social em que homens simulam agressões contra mulheres (socando ou esfaqueando manequins, por exemplo) como "treino" para situações de rejeição amorosa por elas. O pedido de investigação sobre os autores dos vídeos partiu da Advocacia-Geral da União (AGU), e o conteúdo foi retirado pela plataforma. </a:t>
            </a:r>
          </a:p>
          <a:p>
            <a:pPr marL="0" indent="0">
              <a:lnSpc>
                <a:spcPts val="1600"/>
              </a:lnSpc>
              <a:buNone/>
            </a:pPr>
            <a:r>
              <a:rPr lang="pt-BR" sz="5600" b="1" dirty="0"/>
              <a:t>Já os casos de violência política têm canais específicos de denúncia, como o Ministério Público Eleitoral e o Tribunal Superior Eleitoral (TSE).</a:t>
            </a:r>
          </a:p>
          <a:p>
            <a:pPr marL="0" indent="0">
              <a:lnSpc>
                <a:spcPts val="1600"/>
              </a:lnSpc>
              <a:buNone/>
            </a:pPr>
            <a:r>
              <a:rPr lang="pt-BR" sz="5600" b="1" dirty="0">
                <a:solidFill>
                  <a:srgbClr val="7030A0"/>
                </a:solidFill>
              </a:rPr>
              <a:t>Recentemente o Senado reforçou essa luta, com a criação do Zap Delas (61 98309-0025). A ferramenta usa o aplicativo WhatsApp para receber relatos de violência política de gênero. Além disso, oferece acolhimento, orientação jurídica e encaminhamento institucional às vítimas. A iniciativa é da Procuradoria Especial da Mulher do Senado. </a:t>
            </a:r>
          </a:p>
          <a:p>
            <a:endParaRPr lang="pt-BR" dirty="0"/>
          </a:p>
        </p:txBody>
      </p:sp>
      <p:sp>
        <p:nvSpPr>
          <p:cNvPr id="4" name="Retângulo 3">
            <a:extLst>
              <a:ext uri="{FF2B5EF4-FFF2-40B4-BE49-F238E27FC236}">
                <a16:creationId xmlns:a16="http://schemas.microsoft.com/office/drawing/2014/main" id="{D48F5B95-4489-4B26-AD06-8E7F24D29DB6}"/>
              </a:ext>
            </a:extLst>
          </p:cNvPr>
          <p:cNvSpPr/>
          <p:nvPr/>
        </p:nvSpPr>
        <p:spPr>
          <a:xfrm>
            <a:off x="515471" y="211590"/>
            <a:ext cx="11161058" cy="7028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solidFill>
                  <a:schemeClr val="bg1"/>
                </a:solidFill>
              </a:rPr>
              <a:t>Como reagir à violência de gênero digital?</a:t>
            </a:r>
          </a:p>
        </p:txBody>
      </p:sp>
      <p:pic>
        <p:nvPicPr>
          <p:cNvPr id="5" name="Imagem 4">
            <a:extLst>
              <a:ext uri="{FF2B5EF4-FFF2-40B4-BE49-F238E27FC236}">
                <a16:creationId xmlns:a16="http://schemas.microsoft.com/office/drawing/2014/main" id="{59FAECDC-8FBD-4224-AC30-1A55BC3C8C11}"/>
              </a:ext>
            </a:extLst>
          </p:cNvPr>
          <p:cNvPicPr>
            <a:picLocks noChangeAspect="1"/>
          </p:cNvPicPr>
          <p:nvPr/>
        </p:nvPicPr>
        <p:blipFill>
          <a:blip r:embed="rId2"/>
          <a:stretch>
            <a:fillRect/>
          </a:stretch>
        </p:blipFill>
        <p:spPr>
          <a:xfrm flipH="1">
            <a:off x="515471" y="1500285"/>
            <a:ext cx="289348" cy="289348"/>
          </a:xfrm>
          <a:prstGeom prst="rect">
            <a:avLst/>
          </a:prstGeom>
        </p:spPr>
      </p:pic>
      <p:pic>
        <p:nvPicPr>
          <p:cNvPr id="6" name="Imagem 5">
            <a:extLst>
              <a:ext uri="{FF2B5EF4-FFF2-40B4-BE49-F238E27FC236}">
                <a16:creationId xmlns:a16="http://schemas.microsoft.com/office/drawing/2014/main" id="{B86193EA-5B79-4F4F-B914-BA96232A7F82}"/>
              </a:ext>
            </a:extLst>
          </p:cNvPr>
          <p:cNvPicPr>
            <a:picLocks noChangeAspect="1"/>
          </p:cNvPicPr>
          <p:nvPr/>
        </p:nvPicPr>
        <p:blipFill>
          <a:blip r:embed="rId2"/>
          <a:stretch>
            <a:fillRect/>
          </a:stretch>
        </p:blipFill>
        <p:spPr>
          <a:xfrm flipH="1">
            <a:off x="515471" y="1825287"/>
            <a:ext cx="289348" cy="289348"/>
          </a:xfrm>
          <a:prstGeom prst="rect">
            <a:avLst/>
          </a:prstGeom>
        </p:spPr>
      </p:pic>
      <p:pic>
        <p:nvPicPr>
          <p:cNvPr id="7" name="Imagem 6">
            <a:extLst>
              <a:ext uri="{FF2B5EF4-FFF2-40B4-BE49-F238E27FC236}">
                <a16:creationId xmlns:a16="http://schemas.microsoft.com/office/drawing/2014/main" id="{1AEEC4E2-3CEA-478F-9819-B836E8635211}"/>
              </a:ext>
            </a:extLst>
          </p:cNvPr>
          <p:cNvPicPr>
            <a:picLocks noChangeAspect="1"/>
          </p:cNvPicPr>
          <p:nvPr/>
        </p:nvPicPr>
        <p:blipFill>
          <a:blip r:embed="rId2"/>
          <a:stretch>
            <a:fillRect/>
          </a:stretch>
        </p:blipFill>
        <p:spPr>
          <a:xfrm flipH="1">
            <a:off x="515471" y="2150289"/>
            <a:ext cx="289348" cy="289348"/>
          </a:xfrm>
          <a:prstGeom prst="rect">
            <a:avLst/>
          </a:prstGeom>
        </p:spPr>
      </p:pic>
      <p:pic>
        <p:nvPicPr>
          <p:cNvPr id="8" name="Imagem 7">
            <a:extLst>
              <a:ext uri="{FF2B5EF4-FFF2-40B4-BE49-F238E27FC236}">
                <a16:creationId xmlns:a16="http://schemas.microsoft.com/office/drawing/2014/main" id="{A6CCE656-0B00-4643-8E0E-5DE96CB901D8}"/>
              </a:ext>
            </a:extLst>
          </p:cNvPr>
          <p:cNvPicPr>
            <a:picLocks noChangeAspect="1"/>
          </p:cNvPicPr>
          <p:nvPr/>
        </p:nvPicPr>
        <p:blipFill>
          <a:blip r:embed="rId2"/>
          <a:stretch>
            <a:fillRect/>
          </a:stretch>
        </p:blipFill>
        <p:spPr>
          <a:xfrm flipH="1">
            <a:off x="515471" y="2543573"/>
            <a:ext cx="289348" cy="289348"/>
          </a:xfrm>
          <a:prstGeom prst="rect">
            <a:avLst/>
          </a:prstGeom>
        </p:spPr>
      </p:pic>
      <p:pic>
        <p:nvPicPr>
          <p:cNvPr id="9" name="Imagem 8">
            <a:extLst>
              <a:ext uri="{FF2B5EF4-FFF2-40B4-BE49-F238E27FC236}">
                <a16:creationId xmlns:a16="http://schemas.microsoft.com/office/drawing/2014/main" id="{D6AE872A-B522-4C4C-B2F7-E323ABC7D22E}"/>
              </a:ext>
            </a:extLst>
          </p:cNvPr>
          <p:cNvPicPr>
            <a:picLocks noChangeAspect="1"/>
          </p:cNvPicPr>
          <p:nvPr/>
        </p:nvPicPr>
        <p:blipFill>
          <a:blip r:embed="rId2"/>
          <a:stretch>
            <a:fillRect/>
          </a:stretch>
        </p:blipFill>
        <p:spPr>
          <a:xfrm flipH="1">
            <a:off x="515471" y="2870796"/>
            <a:ext cx="289348" cy="289348"/>
          </a:xfrm>
          <a:prstGeom prst="rect">
            <a:avLst/>
          </a:prstGeom>
        </p:spPr>
      </p:pic>
      <p:pic>
        <p:nvPicPr>
          <p:cNvPr id="10" name="Imagem 9">
            <a:extLst>
              <a:ext uri="{FF2B5EF4-FFF2-40B4-BE49-F238E27FC236}">
                <a16:creationId xmlns:a16="http://schemas.microsoft.com/office/drawing/2014/main" id="{7FEDD7D8-D79D-4832-8E03-479DEF907150}"/>
              </a:ext>
            </a:extLst>
          </p:cNvPr>
          <p:cNvPicPr>
            <a:picLocks noChangeAspect="1"/>
          </p:cNvPicPr>
          <p:nvPr/>
        </p:nvPicPr>
        <p:blipFill>
          <a:blip r:embed="rId2"/>
          <a:stretch>
            <a:fillRect/>
          </a:stretch>
        </p:blipFill>
        <p:spPr>
          <a:xfrm flipH="1">
            <a:off x="515471" y="3227379"/>
            <a:ext cx="289348" cy="289348"/>
          </a:xfrm>
          <a:prstGeom prst="rect">
            <a:avLst/>
          </a:prstGeom>
        </p:spPr>
      </p:pic>
    </p:spTree>
    <p:extLst>
      <p:ext uri="{BB962C8B-B14F-4D97-AF65-F5344CB8AC3E}">
        <p14:creationId xmlns:p14="http://schemas.microsoft.com/office/powerpoint/2010/main" val="2057257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0505BC9E-AF5A-4114-890F-DB042E8324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23" t="18216" r="7911" b="9355"/>
          <a:stretch/>
        </p:blipFill>
        <p:spPr>
          <a:xfrm>
            <a:off x="6096000" y="127252"/>
            <a:ext cx="6051178" cy="6838324"/>
          </a:xfrm>
        </p:spPr>
      </p:pic>
      <p:sp>
        <p:nvSpPr>
          <p:cNvPr id="6" name="CaixaDeTexto 5">
            <a:extLst>
              <a:ext uri="{FF2B5EF4-FFF2-40B4-BE49-F238E27FC236}">
                <a16:creationId xmlns:a16="http://schemas.microsoft.com/office/drawing/2014/main" id="{5AB898C5-8AC3-4A50-8F6B-41184B7D4C1C}"/>
              </a:ext>
            </a:extLst>
          </p:cNvPr>
          <p:cNvSpPr txBox="1"/>
          <p:nvPr/>
        </p:nvSpPr>
        <p:spPr>
          <a:xfrm>
            <a:off x="515470" y="1250577"/>
            <a:ext cx="6051177" cy="4978286"/>
          </a:xfrm>
          <a:prstGeom prst="rect">
            <a:avLst/>
          </a:prstGeom>
          <a:noFill/>
        </p:spPr>
        <p:txBody>
          <a:bodyPr wrap="square" rtlCol="0">
            <a:spAutoFit/>
          </a:bodyPr>
          <a:lstStyle/>
          <a:p>
            <a:pPr algn="just">
              <a:lnSpc>
                <a:spcPts val="3500"/>
              </a:lnSpc>
            </a:pPr>
            <a:r>
              <a:rPr lang="pt-BR" dirty="0"/>
              <a:t>De acordo com a Pesquisa Nacional de Violência contra a Mulher Data Senado, a </a:t>
            </a:r>
            <a:r>
              <a:rPr lang="pt-BR" b="1" dirty="0">
                <a:solidFill>
                  <a:srgbClr val="7030A0"/>
                </a:solidFill>
              </a:rPr>
              <a:t>violência digital vivenciada nos últimos 12 meses foi avaliada de forma mais ampla em 2025</a:t>
            </a:r>
            <a:r>
              <a:rPr lang="pt-BR" dirty="0"/>
              <a:t>. Uma das situações permite comparação entre essa edição da pesquisa e a edição anterior: houve aumento significativo no uso de fotos ou vídeos íntimos com objetivo de chantagear a vítima que passou de 1 para 2%. </a:t>
            </a:r>
          </a:p>
          <a:p>
            <a:pPr algn="just">
              <a:lnSpc>
                <a:spcPts val="3500"/>
              </a:lnSpc>
            </a:pPr>
            <a:endParaRPr lang="pt-BR" dirty="0"/>
          </a:p>
          <a:p>
            <a:pPr algn="just">
              <a:lnSpc>
                <a:spcPts val="3500"/>
              </a:lnSpc>
            </a:pPr>
            <a:r>
              <a:rPr lang="pt-BR" dirty="0"/>
              <a:t>Entre as maiores violências por meio digital, mensagens ofensivas, invasão de contas e mentiras em redes sociais foram as mais frequentes.</a:t>
            </a:r>
          </a:p>
        </p:txBody>
      </p:sp>
      <p:sp>
        <p:nvSpPr>
          <p:cNvPr id="7" name="Retângulo 6">
            <a:extLst>
              <a:ext uri="{FF2B5EF4-FFF2-40B4-BE49-F238E27FC236}">
                <a16:creationId xmlns:a16="http://schemas.microsoft.com/office/drawing/2014/main" id="{BBD20EEA-A4E2-4FD8-BDD4-AADA051B0883}"/>
              </a:ext>
            </a:extLst>
          </p:cNvPr>
          <p:cNvSpPr/>
          <p:nvPr/>
        </p:nvSpPr>
        <p:spPr>
          <a:xfrm>
            <a:off x="515471" y="211590"/>
            <a:ext cx="6051178" cy="7028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solidFill>
                  <a:schemeClr val="bg1"/>
                </a:solidFill>
              </a:rPr>
              <a:t>Dados violência de gênero digital</a:t>
            </a:r>
          </a:p>
        </p:txBody>
      </p:sp>
    </p:spTree>
    <p:extLst>
      <p:ext uri="{BB962C8B-B14F-4D97-AF65-F5344CB8AC3E}">
        <p14:creationId xmlns:p14="http://schemas.microsoft.com/office/powerpoint/2010/main" val="3230805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594582-EFFA-4633-B835-4C6045E93D3C}"/>
              </a:ext>
            </a:extLst>
          </p:cNvPr>
          <p:cNvSpPr>
            <a:spLocks noGrp="1"/>
          </p:cNvSpPr>
          <p:nvPr>
            <p:ph type="title"/>
          </p:nvPr>
        </p:nvSpPr>
        <p:spPr/>
        <p:txBody>
          <a:bodyPr/>
          <a:lstStyle/>
          <a:p>
            <a:endParaRPr lang="pt-BR"/>
          </a:p>
        </p:txBody>
      </p:sp>
      <p:sp>
        <p:nvSpPr>
          <p:cNvPr id="4" name="Retângulo 3">
            <a:extLst>
              <a:ext uri="{FF2B5EF4-FFF2-40B4-BE49-F238E27FC236}">
                <a16:creationId xmlns:a16="http://schemas.microsoft.com/office/drawing/2014/main" id="{3B32BB2B-2995-41FF-8EFF-222B158678B9}"/>
              </a:ext>
            </a:extLst>
          </p:cNvPr>
          <p:cNvSpPr/>
          <p:nvPr/>
        </p:nvSpPr>
        <p:spPr>
          <a:xfrm>
            <a:off x="0" y="0"/>
            <a:ext cx="12563061" cy="70369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Espaço Reservado para Conteúdo 5">
            <a:extLst>
              <a:ext uri="{FF2B5EF4-FFF2-40B4-BE49-F238E27FC236}">
                <a16:creationId xmlns:a16="http://schemas.microsoft.com/office/drawing/2014/main" id="{CF1A786B-7B20-4DB7-8815-4C50E66F7F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76" r="876"/>
          <a:stretch/>
        </p:blipFill>
        <p:spPr>
          <a:xfrm>
            <a:off x="935934" y="776514"/>
            <a:ext cx="10953933" cy="6081486"/>
          </a:xfrm>
        </p:spPr>
      </p:pic>
      <p:sp>
        <p:nvSpPr>
          <p:cNvPr id="8" name="CaixaDeTexto 7">
            <a:extLst>
              <a:ext uri="{FF2B5EF4-FFF2-40B4-BE49-F238E27FC236}">
                <a16:creationId xmlns:a16="http://schemas.microsoft.com/office/drawing/2014/main" id="{9CD81FBC-B666-475D-BC5B-364695A745E6}"/>
              </a:ext>
            </a:extLst>
          </p:cNvPr>
          <p:cNvSpPr txBox="1"/>
          <p:nvPr/>
        </p:nvSpPr>
        <p:spPr>
          <a:xfrm>
            <a:off x="45231" y="-19596"/>
            <a:ext cx="12735338" cy="769441"/>
          </a:xfrm>
          <a:prstGeom prst="rect">
            <a:avLst/>
          </a:prstGeom>
          <a:noFill/>
        </p:spPr>
        <p:txBody>
          <a:bodyPr wrap="square">
            <a:spAutoFit/>
          </a:bodyPr>
          <a:lstStyle/>
          <a:p>
            <a:pPr algn="ctr"/>
            <a:r>
              <a:rPr lang="pt-BR" sz="4400" b="1" dirty="0">
                <a:solidFill>
                  <a:schemeClr val="bg1"/>
                </a:solidFill>
                <a:latin typeface="Calibri Light" panose="020F0302020204030204" pitchFamily="34" charset="0"/>
                <a:cs typeface="Calibri Light" panose="020F0302020204030204" pitchFamily="34" charset="0"/>
              </a:rPr>
              <a:t>Onde denunciar a violência contra a mulher?</a:t>
            </a:r>
          </a:p>
        </p:txBody>
      </p:sp>
      <p:sp>
        <p:nvSpPr>
          <p:cNvPr id="9" name="CaixaDeTexto 8">
            <a:extLst>
              <a:ext uri="{FF2B5EF4-FFF2-40B4-BE49-F238E27FC236}">
                <a16:creationId xmlns:a16="http://schemas.microsoft.com/office/drawing/2014/main" id="{D2FE7C58-8D72-4059-BE4A-1180E9DF4028}"/>
              </a:ext>
            </a:extLst>
          </p:cNvPr>
          <p:cNvSpPr txBox="1"/>
          <p:nvPr/>
        </p:nvSpPr>
        <p:spPr>
          <a:xfrm>
            <a:off x="8686485" y="6692122"/>
            <a:ext cx="2808782" cy="246221"/>
          </a:xfrm>
          <a:prstGeom prst="rect">
            <a:avLst/>
          </a:prstGeom>
          <a:noFill/>
        </p:spPr>
        <p:txBody>
          <a:bodyPr wrap="none" rtlCol="0">
            <a:spAutoFit/>
          </a:bodyPr>
          <a:lstStyle/>
          <a:p>
            <a:r>
              <a:rPr lang="pt-BR" sz="1000" dirty="0"/>
              <a:t>Imagem gerada com o uso de Inteligência Artificial</a:t>
            </a:r>
          </a:p>
        </p:txBody>
      </p:sp>
    </p:spTree>
    <p:extLst>
      <p:ext uri="{BB962C8B-B14F-4D97-AF65-F5344CB8AC3E}">
        <p14:creationId xmlns:p14="http://schemas.microsoft.com/office/powerpoint/2010/main" val="2358417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3CCD3289-7D2D-427B-A9F6-3A3CF65B1BB9}"/>
              </a:ext>
            </a:extLst>
          </p:cNvPr>
          <p:cNvSpPr/>
          <p:nvPr/>
        </p:nvSpPr>
        <p:spPr>
          <a:xfrm>
            <a:off x="0" y="0"/>
            <a:ext cx="12192000" cy="700591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spaço Reservado para Conteúdo 2">
            <a:extLst>
              <a:ext uri="{FF2B5EF4-FFF2-40B4-BE49-F238E27FC236}">
                <a16:creationId xmlns:a16="http://schemas.microsoft.com/office/drawing/2014/main" id="{B7D0CB19-884A-47B5-A551-BA8786CAD45D}"/>
              </a:ext>
            </a:extLst>
          </p:cNvPr>
          <p:cNvSpPr>
            <a:spLocks noGrp="1"/>
          </p:cNvSpPr>
          <p:nvPr>
            <p:ph idx="1"/>
          </p:nvPr>
        </p:nvSpPr>
        <p:spPr>
          <a:xfrm>
            <a:off x="510989" y="1535718"/>
            <a:ext cx="5755341" cy="4351338"/>
          </a:xfrm>
        </p:spPr>
        <p:txBody>
          <a:bodyPr>
            <a:normAutofit fontScale="25000" lnSpcReduction="20000"/>
          </a:bodyPr>
          <a:lstStyle/>
          <a:p>
            <a:pPr marL="0" indent="0" algn="just">
              <a:lnSpc>
                <a:spcPts val="3000"/>
              </a:lnSpc>
              <a:buNone/>
            </a:pPr>
            <a:r>
              <a:rPr lang="pt-BR" sz="7200" dirty="0">
                <a:solidFill>
                  <a:schemeClr val="bg1"/>
                </a:solidFill>
              </a:rPr>
              <a:t>O APP Mulher Segura, desenvolvida por meio da Secretaria de Estado da Segurança Pública (SSP-GO), se juntou a outras medidas já em vigor, como o Pacto Pelo Fim da Violência Contra a Mulher, a criação da Delegacia Estadual de Atendimento Especializado à Mulher (</a:t>
            </a:r>
            <a:r>
              <a:rPr lang="pt-BR" sz="7200" dirty="0" err="1">
                <a:solidFill>
                  <a:schemeClr val="bg1"/>
                </a:solidFill>
              </a:rPr>
              <a:t>Deaem</a:t>
            </a:r>
            <a:r>
              <a:rPr lang="pt-BR" sz="7200" dirty="0">
                <a:solidFill>
                  <a:schemeClr val="bg1"/>
                </a:solidFill>
              </a:rPr>
              <a:t>), o Protocolo Todos Por Elas, além da expansão do Batalhão Maria da Penha para os 246 municípios goianos.</a:t>
            </a:r>
          </a:p>
          <a:p>
            <a:pPr marL="0" indent="0" algn="just">
              <a:lnSpc>
                <a:spcPts val="3000"/>
              </a:lnSpc>
              <a:buNone/>
            </a:pPr>
            <a:endParaRPr lang="pt-BR" sz="7200" dirty="0">
              <a:solidFill>
                <a:schemeClr val="bg1"/>
              </a:solidFill>
            </a:endParaRPr>
          </a:p>
          <a:p>
            <a:pPr marL="0" indent="0" algn="just">
              <a:lnSpc>
                <a:spcPts val="3000"/>
              </a:lnSpc>
              <a:buNone/>
            </a:pPr>
            <a:r>
              <a:rPr lang="pt-BR" sz="7200" dirty="0">
                <a:solidFill>
                  <a:schemeClr val="bg1"/>
                </a:solidFill>
              </a:rPr>
              <a:t>O aplicativo no celular permite que qualquer mulher em situação de violência ou que esteja correndo algum risco à sua integridade física possa denunciar e pedir ajuda com poucos cliques e de forma segura e sigilosa.</a:t>
            </a:r>
          </a:p>
          <a:p>
            <a:pPr marL="0" indent="0">
              <a:buNone/>
            </a:pPr>
            <a:endParaRPr lang="pt-BR" dirty="0"/>
          </a:p>
          <a:p>
            <a:pPr marL="0" indent="0">
              <a:buNone/>
            </a:pPr>
            <a:endParaRPr lang="pt-BR" dirty="0"/>
          </a:p>
        </p:txBody>
      </p:sp>
      <p:sp>
        <p:nvSpPr>
          <p:cNvPr id="4" name="Retângulo 3">
            <a:extLst>
              <a:ext uri="{FF2B5EF4-FFF2-40B4-BE49-F238E27FC236}">
                <a16:creationId xmlns:a16="http://schemas.microsoft.com/office/drawing/2014/main" id="{E9D2EC2D-6297-4975-B38D-BED55E751AD6}"/>
              </a:ext>
            </a:extLst>
          </p:cNvPr>
          <p:cNvSpPr/>
          <p:nvPr/>
        </p:nvSpPr>
        <p:spPr>
          <a:xfrm>
            <a:off x="6414247" y="1535718"/>
            <a:ext cx="4939553" cy="48247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482" name="Picture 2" descr="Aplicativo Mulher Segura reforça combate à violência">
            <a:extLst>
              <a:ext uri="{FF2B5EF4-FFF2-40B4-BE49-F238E27FC236}">
                <a16:creationId xmlns:a16="http://schemas.microsoft.com/office/drawing/2014/main" id="{6B52107A-7633-4D27-9FD3-2F5F16E56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342" y="1576060"/>
            <a:ext cx="4833361" cy="4714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8E8FC1E1-0A5A-4D32-8AEB-20D96201332D}"/>
              </a:ext>
            </a:extLst>
          </p:cNvPr>
          <p:cNvSpPr/>
          <p:nvPr/>
        </p:nvSpPr>
        <p:spPr>
          <a:xfrm>
            <a:off x="2849226" y="453321"/>
            <a:ext cx="6387353" cy="7799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400" b="1" dirty="0">
              <a:solidFill>
                <a:schemeClr val="bg1"/>
              </a:solidFill>
            </a:endParaRPr>
          </a:p>
        </p:txBody>
      </p:sp>
      <p:sp>
        <p:nvSpPr>
          <p:cNvPr id="2" name="Título 1">
            <a:extLst>
              <a:ext uri="{FF2B5EF4-FFF2-40B4-BE49-F238E27FC236}">
                <a16:creationId xmlns:a16="http://schemas.microsoft.com/office/drawing/2014/main" id="{CA1E9B8C-DE5B-4DF5-A7FB-38E789D5975B}"/>
              </a:ext>
            </a:extLst>
          </p:cNvPr>
          <p:cNvSpPr>
            <a:spLocks noGrp="1"/>
          </p:cNvSpPr>
          <p:nvPr>
            <p:ph type="title"/>
          </p:nvPr>
        </p:nvSpPr>
        <p:spPr>
          <a:xfrm>
            <a:off x="785103" y="180506"/>
            <a:ext cx="10515600" cy="1325563"/>
          </a:xfrm>
        </p:spPr>
        <p:txBody>
          <a:bodyPr/>
          <a:lstStyle/>
          <a:p>
            <a:pPr algn="ctr"/>
            <a:r>
              <a:rPr lang="pt-BR" b="1" dirty="0">
                <a:solidFill>
                  <a:srgbClr val="7030A0"/>
                </a:solidFill>
              </a:rPr>
              <a:t>Aplicativo Mulher Segura</a:t>
            </a:r>
          </a:p>
        </p:txBody>
      </p:sp>
    </p:spTree>
    <p:extLst>
      <p:ext uri="{BB962C8B-B14F-4D97-AF65-F5344CB8AC3E}">
        <p14:creationId xmlns:p14="http://schemas.microsoft.com/office/powerpoint/2010/main" val="2174937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D05362ED-B32C-48D5-8A32-2D37FB7CE85B}"/>
              </a:ext>
            </a:extLst>
          </p:cNvPr>
          <p:cNvSpPr/>
          <p:nvPr/>
        </p:nvSpPr>
        <p:spPr>
          <a:xfrm>
            <a:off x="0" y="0"/>
            <a:ext cx="12192000" cy="700591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descr="Notícias">
            <a:extLst>
              <a:ext uri="{FF2B5EF4-FFF2-40B4-BE49-F238E27FC236}">
                <a16:creationId xmlns:a16="http://schemas.microsoft.com/office/drawing/2014/main" id="{D0E0BB22-3CA0-40E8-AF92-E072A4DD3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62" y="291548"/>
            <a:ext cx="11661675" cy="6440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570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E0E5F7AB-7401-424F-845C-E86EB1D8DCA7}"/>
              </a:ext>
            </a:extLst>
          </p:cNvPr>
          <p:cNvSpPr/>
          <p:nvPr/>
        </p:nvSpPr>
        <p:spPr>
          <a:xfrm>
            <a:off x="0" y="0"/>
            <a:ext cx="12563061" cy="70369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Espaço Reservado para Conteúdo 4">
            <a:extLst>
              <a:ext uri="{FF2B5EF4-FFF2-40B4-BE49-F238E27FC236}">
                <a16:creationId xmlns:a16="http://schemas.microsoft.com/office/drawing/2014/main" id="{5AC581DB-61B4-4938-9F4B-99FF310C1D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759" y="265486"/>
            <a:ext cx="11927541" cy="6505931"/>
          </a:xfrm>
          <a:prstGeom prst="rect">
            <a:avLst/>
          </a:prstGeom>
          <a:ln>
            <a:noFill/>
          </a:ln>
          <a:effectLst>
            <a:outerShdw blurRad="292100" dist="139700" dir="2700000" algn="tl" rotWithShape="0">
              <a:srgbClr val="333333">
                <a:alpha val="65000"/>
              </a:srgbClr>
            </a:outerShdw>
          </a:effectLst>
        </p:spPr>
      </p:pic>
      <p:sp>
        <p:nvSpPr>
          <p:cNvPr id="6" name="CaixaDeTexto 5">
            <a:extLst>
              <a:ext uri="{FF2B5EF4-FFF2-40B4-BE49-F238E27FC236}">
                <a16:creationId xmlns:a16="http://schemas.microsoft.com/office/drawing/2014/main" id="{7CB66B18-DEB7-43D5-B047-5583B5268D7B}"/>
              </a:ext>
            </a:extLst>
          </p:cNvPr>
          <p:cNvSpPr txBox="1"/>
          <p:nvPr/>
        </p:nvSpPr>
        <p:spPr>
          <a:xfrm>
            <a:off x="9436518" y="6525196"/>
            <a:ext cx="2808782" cy="246221"/>
          </a:xfrm>
          <a:prstGeom prst="rect">
            <a:avLst/>
          </a:prstGeom>
          <a:noFill/>
        </p:spPr>
        <p:txBody>
          <a:bodyPr wrap="none" rtlCol="0">
            <a:spAutoFit/>
          </a:bodyPr>
          <a:lstStyle/>
          <a:p>
            <a:r>
              <a:rPr lang="pt-BR" sz="1000" dirty="0">
                <a:solidFill>
                  <a:schemeClr val="accent1"/>
                </a:solidFill>
              </a:rPr>
              <a:t>Imagem gerada com o uso de Inteligência Artificial</a:t>
            </a:r>
          </a:p>
        </p:txBody>
      </p:sp>
    </p:spTree>
    <p:extLst>
      <p:ext uri="{BB962C8B-B14F-4D97-AF65-F5344CB8AC3E}">
        <p14:creationId xmlns:p14="http://schemas.microsoft.com/office/powerpoint/2010/main" val="1260885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635CFE7A-1E57-45D6-9014-12B79F24B9CF}"/>
              </a:ext>
            </a:extLst>
          </p:cNvPr>
          <p:cNvSpPr/>
          <p:nvPr/>
        </p:nvSpPr>
        <p:spPr>
          <a:xfrm>
            <a:off x="0" y="0"/>
            <a:ext cx="12192000" cy="700591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Protocolo Não Se Cale">
            <a:extLst>
              <a:ext uri="{FF2B5EF4-FFF2-40B4-BE49-F238E27FC236}">
                <a16:creationId xmlns:a16="http://schemas.microsoft.com/office/drawing/2014/main" id="{0D5CD4EF-C251-4A53-9575-CC65A8888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7" y="145774"/>
            <a:ext cx="11945037" cy="671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729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0B2A54D4-23B7-45C8-A703-0E6362D08ED3}"/>
              </a:ext>
            </a:extLst>
          </p:cNvPr>
          <p:cNvSpPr>
            <a:spLocks noGrp="1"/>
          </p:cNvSpPr>
          <p:nvPr>
            <p:ph idx="1"/>
          </p:nvPr>
        </p:nvSpPr>
        <p:spPr>
          <a:xfrm>
            <a:off x="515471" y="1113182"/>
            <a:ext cx="11161058" cy="4997520"/>
          </a:xfrm>
        </p:spPr>
        <p:txBody>
          <a:bodyPr>
            <a:noAutofit/>
          </a:bodyPr>
          <a:lstStyle/>
          <a:p>
            <a:pPr marL="0" indent="0" algn="just">
              <a:lnSpc>
                <a:spcPts val="1500"/>
              </a:lnSpc>
              <a:buNone/>
            </a:pPr>
            <a:r>
              <a:rPr lang="pt-BR" sz="1600" dirty="0"/>
              <a:t>O </a:t>
            </a:r>
            <a:r>
              <a:rPr lang="pt-BR" sz="1600" b="1" dirty="0">
                <a:solidFill>
                  <a:srgbClr val="7030A0"/>
                </a:solidFill>
              </a:rPr>
              <a:t>Protocolo Não se Cale </a:t>
            </a:r>
            <a:r>
              <a:rPr lang="pt-BR" sz="1600" dirty="0"/>
              <a:t>é uma </a:t>
            </a:r>
            <a:r>
              <a:rPr lang="pt-BR" sz="1600" dirty="0">
                <a:solidFill>
                  <a:srgbClr val="7030A0"/>
                </a:solidFill>
              </a:rPr>
              <a:t>política pública criada para identificar, prevenir e enfrentar o assédio e a violência sexual contra mulheres em ambientes de lazer, como bares, restaurantes, baladas e eventos</a:t>
            </a:r>
            <a:r>
              <a:rPr lang="pt-BR" sz="1600" dirty="0"/>
              <a:t>. Implementado inicialmente em São Paulo (Leis Estaduais nº 17.621/2023 e 17.635/2023), o programa também possui versões em outros estados.</a:t>
            </a:r>
            <a:br>
              <a:rPr lang="pt-BR" sz="1600" dirty="0"/>
            </a:br>
            <a:endParaRPr lang="pt-BR" sz="1600" dirty="0"/>
          </a:p>
          <a:p>
            <a:pPr marL="0" indent="0" algn="just">
              <a:lnSpc>
                <a:spcPts val="1500"/>
              </a:lnSpc>
              <a:buNone/>
            </a:pPr>
            <a:r>
              <a:rPr lang="pt-BR" sz="1600" b="1" dirty="0">
                <a:solidFill>
                  <a:srgbClr val="7030A0"/>
                </a:solidFill>
              </a:rPr>
              <a:t>Como funciona na prática</a:t>
            </a:r>
          </a:p>
          <a:p>
            <a:pPr marL="0" indent="0" algn="just">
              <a:lnSpc>
                <a:spcPts val="1500"/>
              </a:lnSpc>
              <a:buNone/>
            </a:pPr>
            <a:r>
              <a:rPr lang="pt-BR" sz="1600" dirty="0"/>
              <a:t>O protocolo estabelece que os estabelecimentos devem estar preparados para acolher a vítima e agir com responsabilidade: </a:t>
            </a:r>
          </a:p>
          <a:p>
            <a:pPr marL="0" indent="0" algn="just">
              <a:lnSpc>
                <a:spcPts val="1500"/>
              </a:lnSpc>
              <a:buNone/>
            </a:pPr>
            <a:r>
              <a:rPr lang="pt-BR" sz="1600" b="1" dirty="0">
                <a:solidFill>
                  <a:srgbClr val="7030A0"/>
                </a:solidFill>
              </a:rPr>
              <a:t>Acolhimento imediato: </a:t>
            </a:r>
            <a:r>
              <a:rPr lang="pt-BR" sz="1600" dirty="0"/>
              <a:t>Ao identificar um risco ou agressão, os funcionários treinados devem levar a vítima para um local seguro dentro do estabelecimento.</a:t>
            </a:r>
          </a:p>
          <a:p>
            <a:pPr marL="0" indent="0" algn="just">
              <a:lnSpc>
                <a:spcPts val="1500"/>
              </a:lnSpc>
              <a:buNone/>
            </a:pPr>
            <a:r>
              <a:rPr lang="pt-BR" sz="1600" b="1" dirty="0">
                <a:solidFill>
                  <a:srgbClr val="7030A0"/>
                </a:solidFill>
              </a:rPr>
              <a:t>Respeito à decisão da vítima: </a:t>
            </a:r>
            <a:r>
              <a:rPr lang="pt-BR" sz="1600" dirty="0"/>
              <a:t>O apoio deve ser oferecido respeitando o tempo da mulher; ela decide se deseja acionar a polícia imediatamente ou se precisa de apoio médico primeiro.</a:t>
            </a:r>
          </a:p>
          <a:p>
            <a:pPr marL="0" indent="0" algn="just">
              <a:lnSpc>
                <a:spcPts val="1500"/>
              </a:lnSpc>
              <a:buNone/>
            </a:pPr>
            <a:r>
              <a:rPr lang="pt-BR" sz="1600" dirty="0"/>
              <a:t>Gesto de Socorro: O protocolo popularizou um sinal de mão (palma aberta, polegar flexionado e dedos fechados por cima) para que a mulher peça ajuda discretamente.</a:t>
            </a:r>
          </a:p>
          <a:p>
            <a:pPr marL="0" indent="0" algn="just">
              <a:lnSpc>
                <a:spcPts val="1500"/>
              </a:lnSpc>
              <a:buNone/>
            </a:pPr>
            <a:r>
              <a:rPr lang="pt-BR" sz="1600" b="1" dirty="0">
                <a:solidFill>
                  <a:srgbClr val="7030A0"/>
                </a:solidFill>
              </a:rPr>
              <a:t>Preservação de provas: </a:t>
            </a:r>
            <a:r>
              <a:rPr lang="pt-BR" sz="1600" dirty="0"/>
              <a:t>O local deve auxiliar na identificação do agressor e preservar imagens de câmeras para futuras investigações. </a:t>
            </a:r>
          </a:p>
          <a:p>
            <a:pPr marL="0" indent="0" algn="just">
              <a:lnSpc>
                <a:spcPts val="1500"/>
              </a:lnSpc>
              <a:buNone/>
            </a:pPr>
            <a:endParaRPr lang="pt-BR" sz="1600" b="1" dirty="0">
              <a:solidFill>
                <a:srgbClr val="7030A0"/>
              </a:solidFill>
            </a:endParaRPr>
          </a:p>
          <a:p>
            <a:pPr marL="0" indent="0" algn="just">
              <a:lnSpc>
                <a:spcPts val="1500"/>
              </a:lnSpc>
              <a:buNone/>
            </a:pPr>
            <a:r>
              <a:rPr lang="pt-BR" sz="1600" b="1" dirty="0">
                <a:solidFill>
                  <a:srgbClr val="7030A0"/>
                </a:solidFill>
              </a:rPr>
              <a:t>Obrigações dos estabelecimentos</a:t>
            </a:r>
          </a:p>
          <a:p>
            <a:pPr marL="0" indent="0" algn="just">
              <a:lnSpc>
                <a:spcPts val="1500"/>
              </a:lnSpc>
              <a:buNone/>
            </a:pPr>
            <a:r>
              <a:rPr lang="pt-BR" sz="1600" dirty="0"/>
              <a:t>Para garantir a segurança, os locais participantes devem seguir diretrizes específicas monitoradas por órgãos como o Procon-SP: </a:t>
            </a:r>
          </a:p>
          <a:p>
            <a:pPr marL="0" indent="0" algn="just">
              <a:lnSpc>
                <a:spcPts val="1500"/>
              </a:lnSpc>
              <a:buNone/>
            </a:pPr>
            <a:r>
              <a:rPr lang="pt-BR" sz="1600" b="1" dirty="0">
                <a:solidFill>
                  <a:srgbClr val="7030A0"/>
                </a:solidFill>
              </a:rPr>
              <a:t>Capacitação de funcionários(as): </a:t>
            </a:r>
            <a:r>
              <a:rPr lang="pt-BR" sz="1600" dirty="0"/>
              <a:t>É obrigatório que os colaboradores realizem cursos gratuitos para saber como proceder em casos de violência.</a:t>
            </a:r>
          </a:p>
          <a:p>
            <a:pPr marL="0" indent="0" algn="just">
              <a:lnSpc>
                <a:spcPts val="1500"/>
              </a:lnSpc>
              <a:buNone/>
            </a:pPr>
            <a:r>
              <a:rPr lang="pt-BR" sz="1600" b="1" dirty="0">
                <a:solidFill>
                  <a:srgbClr val="7030A0"/>
                </a:solidFill>
              </a:rPr>
              <a:t>Sinalização visível: </a:t>
            </a:r>
            <a:r>
              <a:rPr lang="pt-BR" sz="1600" dirty="0"/>
              <a:t>Devem ser fixados cartazes informativos (inclusive em banheiros) explicando o protocolo e como pedir ajuda.</a:t>
            </a:r>
          </a:p>
          <a:p>
            <a:pPr marL="0" indent="0" algn="just">
              <a:lnSpc>
                <a:spcPts val="1500"/>
              </a:lnSpc>
              <a:buNone/>
            </a:pPr>
            <a:r>
              <a:rPr lang="pt-BR" sz="1600" b="1" dirty="0">
                <a:solidFill>
                  <a:srgbClr val="7030A0"/>
                </a:solidFill>
              </a:rPr>
              <a:t>Selo de Conformidade: </a:t>
            </a:r>
            <a:r>
              <a:rPr lang="pt-BR" sz="1600" dirty="0"/>
              <a:t>Estabelecimentos que cumprem as regras recebem o selo "Não se Cale", indicando que são espaços de convivência seguros</a:t>
            </a:r>
          </a:p>
        </p:txBody>
      </p:sp>
      <p:sp>
        <p:nvSpPr>
          <p:cNvPr id="4" name="Retângulo 3">
            <a:extLst>
              <a:ext uri="{FF2B5EF4-FFF2-40B4-BE49-F238E27FC236}">
                <a16:creationId xmlns:a16="http://schemas.microsoft.com/office/drawing/2014/main" id="{072D39D5-210C-4E58-82A2-46901C068FAA}"/>
              </a:ext>
            </a:extLst>
          </p:cNvPr>
          <p:cNvSpPr/>
          <p:nvPr/>
        </p:nvSpPr>
        <p:spPr>
          <a:xfrm>
            <a:off x="515471" y="224842"/>
            <a:ext cx="11161058" cy="7028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solidFill>
                  <a:schemeClr val="bg1"/>
                </a:solidFill>
              </a:rPr>
              <a:t>Protocolo Não se Cale</a:t>
            </a:r>
          </a:p>
        </p:txBody>
      </p:sp>
    </p:spTree>
    <p:extLst>
      <p:ext uri="{BB962C8B-B14F-4D97-AF65-F5344CB8AC3E}">
        <p14:creationId xmlns:p14="http://schemas.microsoft.com/office/powerpoint/2010/main" val="3490934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4AD28D97-130E-4805-9C5E-3921060A39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7817"/>
            <a:ext cx="12191999" cy="6650183"/>
          </a:xfrm>
        </p:spPr>
      </p:pic>
      <p:sp>
        <p:nvSpPr>
          <p:cNvPr id="6" name="CaixaDeTexto 5">
            <a:extLst>
              <a:ext uri="{FF2B5EF4-FFF2-40B4-BE49-F238E27FC236}">
                <a16:creationId xmlns:a16="http://schemas.microsoft.com/office/drawing/2014/main" id="{0DEAC05C-9BE7-4937-9B3E-8017EDFB1645}"/>
              </a:ext>
            </a:extLst>
          </p:cNvPr>
          <p:cNvSpPr txBox="1"/>
          <p:nvPr/>
        </p:nvSpPr>
        <p:spPr>
          <a:xfrm>
            <a:off x="9052435" y="6260206"/>
            <a:ext cx="2808782" cy="246221"/>
          </a:xfrm>
          <a:prstGeom prst="rect">
            <a:avLst/>
          </a:prstGeom>
          <a:noFill/>
        </p:spPr>
        <p:txBody>
          <a:bodyPr wrap="none" rtlCol="0">
            <a:spAutoFit/>
          </a:bodyPr>
          <a:lstStyle/>
          <a:p>
            <a:r>
              <a:rPr lang="pt-BR" sz="1000" dirty="0"/>
              <a:t>Imagem gerada com o uso de Inteligência Artificial</a:t>
            </a:r>
          </a:p>
        </p:txBody>
      </p:sp>
    </p:spTree>
    <p:extLst>
      <p:ext uri="{BB962C8B-B14F-4D97-AF65-F5344CB8AC3E}">
        <p14:creationId xmlns:p14="http://schemas.microsoft.com/office/powerpoint/2010/main" val="3557741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2564B69-7F1D-401F-8CCC-863A4FD2FF11}"/>
              </a:ext>
            </a:extLst>
          </p:cNvPr>
          <p:cNvSpPr>
            <a:spLocks noGrp="1"/>
          </p:cNvSpPr>
          <p:nvPr>
            <p:ph idx="1"/>
          </p:nvPr>
        </p:nvSpPr>
        <p:spPr>
          <a:xfrm>
            <a:off x="546945" y="1149764"/>
            <a:ext cx="6198412" cy="4351338"/>
          </a:xfrm>
        </p:spPr>
        <p:txBody>
          <a:bodyPr>
            <a:normAutofit/>
          </a:bodyPr>
          <a:lstStyle/>
          <a:p>
            <a:pPr marL="0" indent="0" algn="just">
              <a:lnSpc>
                <a:spcPts val="2700"/>
              </a:lnSpc>
              <a:buNone/>
            </a:pPr>
            <a:r>
              <a:rPr lang="pt-BR" sz="1800" dirty="0"/>
              <a:t>O</a:t>
            </a:r>
            <a:r>
              <a:rPr lang="pt-BR" dirty="0"/>
              <a:t> </a:t>
            </a:r>
            <a:r>
              <a:rPr lang="pt-BR" sz="1800" b="1" dirty="0">
                <a:solidFill>
                  <a:srgbClr val="7030A0"/>
                </a:solidFill>
              </a:rPr>
              <a:t>Botão de Pânico</a:t>
            </a:r>
            <a:r>
              <a:rPr lang="pt-BR" sz="1800" dirty="0">
                <a:solidFill>
                  <a:srgbClr val="7030A0"/>
                </a:solidFill>
              </a:rPr>
              <a:t> </a:t>
            </a:r>
            <a:r>
              <a:rPr lang="pt-BR" sz="1800" dirty="0"/>
              <a:t>é </a:t>
            </a:r>
            <a:r>
              <a:rPr lang="pt-BR" sz="1800" dirty="0">
                <a:solidFill>
                  <a:srgbClr val="7030A0"/>
                </a:solidFill>
              </a:rPr>
              <a:t>um dispositivo de segurança ou funcionalidade em aplicativos voltado para mulheres que possuem Medida Protetiva de Urgência concedida pela Justiça. </a:t>
            </a:r>
            <a:r>
              <a:rPr lang="pt-BR" sz="1800" dirty="0"/>
              <a:t>Ele serve para acionar imediatamente as forças de segurança em situações de risco iminente, enviando a localização em tempo real da vítima para as centrais de monitoramento.</a:t>
            </a:r>
          </a:p>
          <a:p>
            <a:pPr marL="0" indent="0" algn="just">
              <a:lnSpc>
                <a:spcPts val="2700"/>
              </a:lnSpc>
              <a:buNone/>
            </a:pPr>
            <a:r>
              <a:rPr lang="pt-BR" sz="1800" b="1" dirty="0">
                <a:solidFill>
                  <a:srgbClr val="7030A0"/>
                </a:solidFill>
              </a:rPr>
              <a:t>Como funciona e como conseguir</a:t>
            </a:r>
          </a:p>
          <a:p>
            <a:pPr marL="0" indent="0" algn="just">
              <a:lnSpc>
                <a:spcPts val="2700"/>
              </a:lnSpc>
              <a:buNone/>
            </a:pPr>
            <a:r>
              <a:rPr lang="pt-BR" sz="1800" dirty="0"/>
              <a:t>O acesso ao botão do pânico não é universal; ele depende de uma decisão judicial e da infraestrutura de segurança de cada estado ou município.</a:t>
            </a:r>
          </a:p>
        </p:txBody>
      </p:sp>
      <p:pic>
        <p:nvPicPr>
          <p:cNvPr id="3074" name="Picture 2" descr="02botao 290x175">
            <a:extLst>
              <a:ext uri="{FF2B5EF4-FFF2-40B4-BE49-F238E27FC236}">
                <a16:creationId xmlns:a16="http://schemas.microsoft.com/office/drawing/2014/main" id="{F0DB891C-4C13-49E7-9699-E004CA89F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122" y="1269034"/>
            <a:ext cx="4806934" cy="3475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8EF8FE84-05B5-4077-AB79-70F9B7834E9C}"/>
              </a:ext>
            </a:extLst>
          </p:cNvPr>
          <p:cNvSpPr/>
          <p:nvPr/>
        </p:nvSpPr>
        <p:spPr>
          <a:xfrm>
            <a:off x="546944" y="329632"/>
            <a:ext cx="11098111" cy="7028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dirty="0"/>
              <a:t>Botão de Pânico</a:t>
            </a:r>
            <a:endParaRPr lang="pt-BR" sz="4400" b="1" dirty="0">
              <a:solidFill>
                <a:schemeClr val="bg1"/>
              </a:solidFill>
            </a:endParaRPr>
          </a:p>
        </p:txBody>
      </p:sp>
      <p:sp>
        <p:nvSpPr>
          <p:cNvPr id="4" name="CaixaDeTexto 3">
            <a:extLst>
              <a:ext uri="{FF2B5EF4-FFF2-40B4-BE49-F238E27FC236}">
                <a16:creationId xmlns:a16="http://schemas.microsoft.com/office/drawing/2014/main" id="{A3619C57-AE22-45A6-B0C9-412767477E0A}"/>
              </a:ext>
            </a:extLst>
          </p:cNvPr>
          <p:cNvSpPr txBox="1"/>
          <p:nvPr/>
        </p:nvSpPr>
        <p:spPr>
          <a:xfrm>
            <a:off x="546943" y="4957900"/>
            <a:ext cx="11098111" cy="1754326"/>
          </a:xfrm>
          <a:prstGeom prst="rect">
            <a:avLst/>
          </a:prstGeom>
          <a:noFill/>
        </p:spPr>
        <p:txBody>
          <a:bodyPr wrap="square" rtlCol="0">
            <a:spAutoFit/>
          </a:bodyPr>
          <a:lstStyle/>
          <a:p>
            <a:pPr algn="just"/>
            <a:r>
              <a:rPr lang="pt-BR" b="1" dirty="0">
                <a:solidFill>
                  <a:srgbClr val="7030A0"/>
                </a:solidFill>
              </a:rPr>
              <a:t>Medida Protetiva: </a:t>
            </a:r>
            <a:r>
              <a:rPr lang="pt-BR" dirty="0"/>
              <a:t>É necessário registrar um boletim de ocorrência e solicitar uma Medida Protetiva de Urgência contra o agressor.</a:t>
            </a:r>
          </a:p>
          <a:p>
            <a:pPr algn="just"/>
            <a:r>
              <a:rPr lang="pt-BR" b="1" dirty="0">
                <a:solidFill>
                  <a:srgbClr val="7030A0"/>
                </a:solidFill>
              </a:rPr>
              <a:t>Autorização Judicial: </a:t>
            </a:r>
            <a:r>
              <a:rPr lang="pt-BR" dirty="0"/>
              <a:t>Após a concessão da medida, o juiz pode autorizar o uso do botão do pânico (físico ou via aplicativo).</a:t>
            </a:r>
          </a:p>
          <a:p>
            <a:pPr algn="just"/>
            <a:r>
              <a:rPr lang="pt-BR" b="1" dirty="0">
                <a:solidFill>
                  <a:srgbClr val="7030A0"/>
                </a:solidFill>
              </a:rPr>
              <a:t>Habilitação: </a:t>
            </a:r>
            <a:r>
              <a:rPr lang="pt-BR" dirty="0"/>
              <a:t>Com a autorização, a mulher é orientada a baixar o aplicativo oficial da Secretaria de Segurança do seu estado ou recebe um dispositivo físico discreto.</a:t>
            </a:r>
          </a:p>
        </p:txBody>
      </p:sp>
    </p:spTree>
    <p:extLst>
      <p:ext uri="{BB962C8B-B14F-4D97-AF65-F5344CB8AC3E}">
        <p14:creationId xmlns:p14="http://schemas.microsoft.com/office/powerpoint/2010/main" val="4122468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D308230-3B70-484D-88B1-24CF505BD158}"/>
              </a:ext>
            </a:extLst>
          </p:cNvPr>
          <p:cNvSpPr>
            <a:spLocks noGrp="1"/>
          </p:cNvSpPr>
          <p:nvPr>
            <p:ph idx="1"/>
          </p:nvPr>
        </p:nvSpPr>
        <p:spPr>
          <a:xfrm>
            <a:off x="371062" y="448465"/>
            <a:ext cx="11264347" cy="5633624"/>
          </a:xfrm>
        </p:spPr>
        <p:txBody>
          <a:bodyPr>
            <a:normAutofit/>
          </a:bodyPr>
          <a:lstStyle/>
          <a:p>
            <a:pPr marL="0" indent="0" algn="just">
              <a:buNone/>
            </a:pPr>
            <a:r>
              <a:rPr lang="pt-BR" sz="1800" b="1" dirty="0">
                <a:solidFill>
                  <a:srgbClr val="7030A0"/>
                </a:solidFill>
              </a:rPr>
              <a:t>Monitoramento do Agressor: </a:t>
            </a:r>
            <a:r>
              <a:rPr lang="pt-BR" sz="1800" dirty="0"/>
              <a:t>Em muitos casos, o sistema funciona em conjunto com a tornozeleira eletrônica do agressor, alertando a vítima e a polícia se ele descumprir a distância mínima estabelecida.</a:t>
            </a:r>
          </a:p>
          <a:p>
            <a:pPr marL="0" indent="0" algn="just">
              <a:buNone/>
            </a:pPr>
            <a:r>
              <a:rPr lang="pt-BR" sz="1800" b="1" dirty="0">
                <a:solidFill>
                  <a:srgbClr val="7030A0"/>
                </a:solidFill>
              </a:rPr>
              <a:t>Iniciativas Privadas: </a:t>
            </a:r>
            <a:r>
              <a:rPr lang="pt-BR" sz="1800" dirty="0"/>
              <a:t>Algumas empresas, como o </a:t>
            </a:r>
            <a:r>
              <a:rPr lang="pt-BR" sz="1800" b="1" dirty="0" err="1">
                <a:solidFill>
                  <a:srgbClr val="7030A0"/>
                </a:solidFill>
              </a:rPr>
              <a:t>Magalu</a:t>
            </a:r>
            <a:r>
              <a:rPr lang="pt-BR" sz="1800" dirty="0"/>
              <a:t>, possuem botões de denúncia em seus aplicativos para facilitar o contato com as autoridades.</a:t>
            </a:r>
          </a:p>
        </p:txBody>
      </p:sp>
      <p:pic>
        <p:nvPicPr>
          <p:cNvPr id="12" name="Imagem 11">
            <a:extLst>
              <a:ext uri="{FF2B5EF4-FFF2-40B4-BE49-F238E27FC236}">
                <a16:creationId xmlns:a16="http://schemas.microsoft.com/office/drawing/2014/main" id="{42E21F33-33AD-487E-8B00-57BCA3F07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62" y="1862835"/>
            <a:ext cx="8534399" cy="4655127"/>
          </a:xfrm>
          <a:prstGeom prst="rect">
            <a:avLst/>
          </a:prstGeom>
          <a:ln>
            <a:noFill/>
          </a:ln>
          <a:effectLst>
            <a:outerShdw blurRad="292100" dist="139700" dir="2700000" algn="tl" rotWithShape="0">
              <a:srgbClr val="333333">
                <a:alpha val="65000"/>
              </a:srgbClr>
            </a:outerShdw>
          </a:effectLst>
        </p:spPr>
      </p:pic>
      <p:pic>
        <p:nvPicPr>
          <p:cNvPr id="14" name="Imagem 13">
            <a:extLst>
              <a:ext uri="{FF2B5EF4-FFF2-40B4-BE49-F238E27FC236}">
                <a16:creationId xmlns:a16="http://schemas.microsoft.com/office/drawing/2014/main" id="{6F185EC6-3E0C-4288-B4F9-7AD8FB818655}"/>
              </a:ext>
            </a:extLst>
          </p:cNvPr>
          <p:cNvPicPr>
            <a:picLocks noChangeAspect="1"/>
          </p:cNvPicPr>
          <p:nvPr/>
        </p:nvPicPr>
        <p:blipFill rotWithShape="1">
          <a:blip r:embed="rId3">
            <a:extLst>
              <a:ext uri="{28A0092B-C50C-407E-A947-70E740481C1C}">
                <a14:useLocalDpi xmlns:a14="http://schemas.microsoft.com/office/drawing/2010/main" val="0"/>
              </a:ext>
            </a:extLst>
          </a:blip>
          <a:srcRect b="1447"/>
          <a:stretch/>
        </p:blipFill>
        <p:spPr>
          <a:xfrm>
            <a:off x="9183757" y="1862835"/>
            <a:ext cx="2302703" cy="4655127"/>
          </a:xfrm>
          <a:prstGeom prst="rect">
            <a:avLst/>
          </a:prstGeom>
          <a:ln>
            <a:noFill/>
          </a:ln>
          <a:effectLst>
            <a:outerShdw blurRad="292100" dist="139700" dir="2700000" algn="tl" rotWithShape="0">
              <a:srgbClr val="333333">
                <a:alpha val="65000"/>
              </a:srgbClr>
            </a:outerShdw>
          </a:effectLst>
        </p:spPr>
      </p:pic>
      <p:sp>
        <p:nvSpPr>
          <p:cNvPr id="15" name="CaixaDeTexto 14">
            <a:extLst>
              <a:ext uri="{FF2B5EF4-FFF2-40B4-BE49-F238E27FC236}">
                <a16:creationId xmlns:a16="http://schemas.microsoft.com/office/drawing/2014/main" id="{27EF1D29-9EE5-4111-8859-9A6C6C279E88}"/>
              </a:ext>
            </a:extLst>
          </p:cNvPr>
          <p:cNvSpPr txBox="1"/>
          <p:nvPr/>
        </p:nvSpPr>
        <p:spPr>
          <a:xfrm>
            <a:off x="371062" y="6271741"/>
            <a:ext cx="2808782" cy="246221"/>
          </a:xfrm>
          <a:prstGeom prst="rect">
            <a:avLst/>
          </a:prstGeom>
          <a:noFill/>
        </p:spPr>
        <p:txBody>
          <a:bodyPr wrap="none" rtlCol="0">
            <a:spAutoFit/>
          </a:bodyPr>
          <a:lstStyle/>
          <a:p>
            <a:r>
              <a:rPr lang="pt-BR" sz="1000" dirty="0"/>
              <a:t>Imagem gerada com o uso de Inteligência Artificial</a:t>
            </a:r>
          </a:p>
        </p:txBody>
      </p:sp>
    </p:spTree>
    <p:extLst>
      <p:ext uri="{BB962C8B-B14F-4D97-AF65-F5344CB8AC3E}">
        <p14:creationId xmlns:p14="http://schemas.microsoft.com/office/powerpoint/2010/main" val="2930848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27A3C386-CF75-402E-87EE-06EE5F9843E2}"/>
              </a:ext>
            </a:extLst>
          </p:cNvPr>
          <p:cNvSpPr/>
          <p:nvPr/>
        </p:nvSpPr>
        <p:spPr>
          <a:xfrm>
            <a:off x="515471" y="211589"/>
            <a:ext cx="11161058" cy="132556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400" b="1" dirty="0">
              <a:solidFill>
                <a:schemeClr val="bg1"/>
              </a:solidFill>
            </a:endParaRPr>
          </a:p>
        </p:txBody>
      </p:sp>
      <p:sp>
        <p:nvSpPr>
          <p:cNvPr id="2" name="Título 1">
            <a:extLst>
              <a:ext uri="{FF2B5EF4-FFF2-40B4-BE49-F238E27FC236}">
                <a16:creationId xmlns:a16="http://schemas.microsoft.com/office/drawing/2014/main" id="{CC051E09-2C82-43F9-B7EE-5795EF32F6E8}"/>
              </a:ext>
            </a:extLst>
          </p:cNvPr>
          <p:cNvSpPr>
            <a:spLocks noGrp="1"/>
          </p:cNvSpPr>
          <p:nvPr>
            <p:ph type="title"/>
          </p:nvPr>
        </p:nvSpPr>
        <p:spPr>
          <a:xfrm>
            <a:off x="838200" y="355825"/>
            <a:ext cx="10515600" cy="1325563"/>
          </a:xfrm>
        </p:spPr>
        <p:txBody>
          <a:bodyPr/>
          <a:lstStyle/>
          <a:p>
            <a:pPr algn="ctr">
              <a:lnSpc>
                <a:spcPts val="4000"/>
              </a:lnSpc>
            </a:pPr>
            <a:r>
              <a:rPr lang="pt-BR" b="1" dirty="0">
                <a:solidFill>
                  <a:schemeClr val="bg1"/>
                </a:solidFill>
              </a:rPr>
              <a:t>Registro virtual de ocorrências de violência contra a Mulher</a:t>
            </a:r>
          </a:p>
        </p:txBody>
      </p:sp>
      <p:sp>
        <p:nvSpPr>
          <p:cNvPr id="3" name="Espaço Reservado para Conteúdo 2">
            <a:extLst>
              <a:ext uri="{FF2B5EF4-FFF2-40B4-BE49-F238E27FC236}">
                <a16:creationId xmlns:a16="http://schemas.microsoft.com/office/drawing/2014/main" id="{7907FB3A-2C75-42A5-9239-CB2D19320235}"/>
              </a:ext>
            </a:extLst>
          </p:cNvPr>
          <p:cNvSpPr>
            <a:spLocks noGrp="1"/>
          </p:cNvSpPr>
          <p:nvPr>
            <p:ph idx="1"/>
          </p:nvPr>
        </p:nvSpPr>
        <p:spPr>
          <a:xfrm>
            <a:off x="515471" y="1825625"/>
            <a:ext cx="11161058" cy="4351338"/>
          </a:xfrm>
        </p:spPr>
        <p:txBody>
          <a:bodyPr>
            <a:noAutofit/>
          </a:bodyPr>
          <a:lstStyle/>
          <a:p>
            <a:pPr marL="0" indent="0">
              <a:lnSpc>
                <a:spcPts val="2800"/>
              </a:lnSpc>
              <a:buNone/>
            </a:pPr>
            <a:r>
              <a:rPr lang="pt-BR" sz="1800" dirty="0"/>
              <a:t>Em Goiás, o registro virtual de ocorrências de violência contra a mulher pode ser feito através da Delegacia Virtual da Polícia Civil do Estado de Goiás (PCGO). </a:t>
            </a:r>
          </a:p>
          <a:p>
            <a:pPr marL="0" indent="0">
              <a:lnSpc>
                <a:spcPts val="2800"/>
              </a:lnSpc>
              <a:buNone/>
            </a:pPr>
            <a:r>
              <a:rPr lang="pt-BR" sz="1800" dirty="0"/>
              <a:t>Aqui estão as formas de registrar a denúncia ou o Boletim de Ocorrência (BO) </a:t>
            </a:r>
            <a:r>
              <a:rPr lang="pt-BR" sz="1800" i="1" dirty="0" err="1"/>
              <a:t>on</a:t>
            </a:r>
            <a:r>
              <a:rPr lang="pt-BR" sz="1800" i="1" dirty="0"/>
              <a:t> </a:t>
            </a:r>
            <a:r>
              <a:rPr lang="pt-BR" sz="1800" i="1" dirty="0" err="1"/>
              <a:t>line</a:t>
            </a:r>
            <a:r>
              <a:rPr lang="pt-BR" sz="1800" dirty="0"/>
              <a:t>:</a:t>
            </a:r>
          </a:p>
          <a:p>
            <a:pPr marL="0" indent="0">
              <a:lnSpc>
                <a:spcPts val="2800"/>
              </a:lnSpc>
              <a:buNone/>
            </a:pPr>
            <a:r>
              <a:rPr lang="pt-BR" sz="1800" b="1" dirty="0">
                <a:solidFill>
                  <a:srgbClr val="7030A0"/>
                </a:solidFill>
              </a:rPr>
              <a:t>1. Delegacia Virtual de Goiás (PCGO)</a:t>
            </a:r>
          </a:p>
          <a:p>
            <a:pPr marL="0" indent="0">
              <a:lnSpc>
                <a:spcPts val="2800"/>
              </a:lnSpc>
              <a:buNone/>
            </a:pPr>
            <a:r>
              <a:rPr lang="pt-BR" sz="1800" b="1" dirty="0">
                <a:solidFill>
                  <a:srgbClr val="7030A0"/>
                </a:solidFill>
              </a:rPr>
              <a:t>Onde acessar: </a:t>
            </a:r>
            <a:r>
              <a:rPr lang="pt-BR" sz="1800" dirty="0"/>
              <a:t>Vá ao </a:t>
            </a:r>
            <a:r>
              <a:rPr lang="pt-BR" sz="1800" b="1" dirty="0"/>
              <a:t>site oficial policiacivil.go.gov.br </a:t>
            </a:r>
            <a:r>
              <a:rPr lang="pt-BR" sz="1800" dirty="0"/>
              <a:t>e clique no banner </a:t>
            </a:r>
            <a:r>
              <a:rPr lang="pt-BR" sz="1800" b="1" dirty="0"/>
              <a:t>"Delegacia Virtual".</a:t>
            </a:r>
          </a:p>
          <a:p>
            <a:pPr marL="0" indent="0">
              <a:lnSpc>
                <a:spcPts val="2800"/>
              </a:lnSpc>
              <a:buNone/>
            </a:pPr>
            <a:r>
              <a:rPr lang="pt-BR" sz="1800" b="1" dirty="0">
                <a:solidFill>
                  <a:srgbClr val="7030A0"/>
                </a:solidFill>
              </a:rPr>
              <a:t>Como fazer: </a:t>
            </a:r>
            <a:r>
              <a:rPr lang="pt-BR" sz="1800" dirty="0"/>
              <a:t>Selecione a opção "Violência Doméstica" ou o tipo de crime correspondente.</a:t>
            </a:r>
          </a:p>
          <a:p>
            <a:pPr marL="0" indent="0">
              <a:lnSpc>
                <a:spcPts val="2800"/>
              </a:lnSpc>
              <a:buNone/>
            </a:pPr>
            <a:r>
              <a:rPr lang="pt-BR" sz="1800" b="1" dirty="0">
                <a:solidFill>
                  <a:srgbClr val="7030A0"/>
                </a:solidFill>
              </a:rPr>
              <a:t>O que precisa: </a:t>
            </a:r>
            <a:r>
              <a:rPr lang="pt-BR" sz="1800" dirty="0"/>
              <a:t>Preencha o formulário com o maior  número de detalhes possível, incluindo dados do agressor e provas, se houver.</a:t>
            </a:r>
          </a:p>
          <a:p>
            <a:pPr marL="0" indent="0">
              <a:lnSpc>
                <a:spcPts val="2800"/>
              </a:lnSpc>
              <a:buNone/>
            </a:pPr>
            <a:r>
              <a:rPr lang="pt-BR" sz="1800" b="1" dirty="0">
                <a:solidFill>
                  <a:srgbClr val="7030A0"/>
                </a:solidFill>
              </a:rPr>
              <a:t>Validação: </a:t>
            </a:r>
            <a:r>
              <a:rPr lang="pt-BR" sz="1800" dirty="0"/>
              <a:t>Após o preenchimento, o documento será analisado e, após a aprovação, o Boletim de Ocorrência (BO) será enviado por e-mail.</a:t>
            </a:r>
          </a:p>
        </p:txBody>
      </p:sp>
    </p:spTree>
    <p:extLst>
      <p:ext uri="{BB962C8B-B14F-4D97-AF65-F5344CB8AC3E}">
        <p14:creationId xmlns:p14="http://schemas.microsoft.com/office/powerpoint/2010/main" val="2508199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950B23C4-B28D-4450-B296-5C3010751620}"/>
              </a:ext>
            </a:extLst>
          </p:cNvPr>
          <p:cNvSpPr/>
          <p:nvPr/>
        </p:nvSpPr>
        <p:spPr>
          <a:xfrm>
            <a:off x="0" y="0"/>
            <a:ext cx="12563061" cy="70369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Espaço Reservado para Conteúdo 8">
            <a:extLst>
              <a:ext uri="{FF2B5EF4-FFF2-40B4-BE49-F238E27FC236}">
                <a16:creationId xmlns:a16="http://schemas.microsoft.com/office/drawing/2014/main" id="{A27D1F4E-567D-4052-9B7E-C359F7741C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053" y="371062"/>
            <a:ext cx="11966712" cy="6347790"/>
          </a:xfrm>
        </p:spPr>
      </p:pic>
    </p:spTree>
    <p:extLst>
      <p:ext uri="{BB962C8B-B14F-4D97-AF65-F5344CB8AC3E}">
        <p14:creationId xmlns:p14="http://schemas.microsoft.com/office/powerpoint/2010/main" val="3085364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642C7833-2B86-4CD2-BBBB-5067DB77C37B}"/>
              </a:ext>
            </a:extLst>
          </p:cNvPr>
          <p:cNvSpPr/>
          <p:nvPr/>
        </p:nvSpPr>
        <p:spPr>
          <a:xfrm>
            <a:off x="0" y="0"/>
            <a:ext cx="12563061" cy="70369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F6C841C0-A5E1-49F1-8A52-1FFB8521A89C}"/>
              </a:ext>
            </a:extLst>
          </p:cNvPr>
          <p:cNvPicPr>
            <a:picLocks noChangeAspect="1"/>
          </p:cNvPicPr>
          <p:nvPr/>
        </p:nvPicPr>
        <p:blipFill rotWithShape="1">
          <a:blip r:embed="rId2">
            <a:extLst>
              <a:ext uri="{28A0092B-C50C-407E-A947-70E740481C1C}">
                <a14:useLocalDpi xmlns:a14="http://schemas.microsoft.com/office/drawing/2010/main" val="0"/>
              </a:ext>
            </a:extLst>
          </a:blip>
          <a:srcRect b="46881"/>
          <a:stretch/>
        </p:blipFill>
        <p:spPr>
          <a:xfrm>
            <a:off x="1830931" y="173118"/>
            <a:ext cx="8901198" cy="6690667"/>
          </a:xfrm>
          <a:prstGeom prst="rect">
            <a:avLst/>
          </a:prstGeom>
        </p:spPr>
      </p:pic>
      <p:sp>
        <p:nvSpPr>
          <p:cNvPr id="6" name="Seta: para a Direita 5">
            <a:extLst>
              <a:ext uri="{FF2B5EF4-FFF2-40B4-BE49-F238E27FC236}">
                <a16:creationId xmlns:a16="http://schemas.microsoft.com/office/drawing/2014/main" id="{002809FC-1BA6-452C-8208-41483CE845DF}"/>
              </a:ext>
            </a:extLst>
          </p:cNvPr>
          <p:cNvSpPr/>
          <p:nvPr/>
        </p:nvSpPr>
        <p:spPr>
          <a:xfrm>
            <a:off x="2277033" y="4679231"/>
            <a:ext cx="510989" cy="48409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a:extLst>
              <a:ext uri="{FF2B5EF4-FFF2-40B4-BE49-F238E27FC236}">
                <a16:creationId xmlns:a16="http://schemas.microsoft.com/office/drawing/2014/main" id="{12E0ED27-4BB8-493A-811D-17642E926DD2}"/>
              </a:ext>
            </a:extLst>
          </p:cNvPr>
          <p:cNvSpPr/>
          <p:nvPr/>
        </p:nvSpPr>
        <p:spPr>
          <a:xfrm>
            <a:off x="2277033" y="3429000"/>
            <a:ext cx="510989" cy="48409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a Direita 7">
            <a:extLst>
              <a:ext uri="{FF2B5EF4-FFF2-40B4-BE49-F238E27FC236}">
                <a16:creationId xmlns:a16="http://schemas.microsoft.com/office/drawing/2014/main" id="{44A14294-3541-4255-9253-8ECC7F04AD59}"/>
              </a:ext>
            </a:extLst>
          </p:cNvPr>
          <p:cNvSpPr/>
          <p:nvPr/>
        </p:nvSpPr>
        <p:spPr>
          <a:xfrm>
            <a:off x="2277033" y="5929462"/>
            <a:ext cx="510989" cy="48409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64130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33942791-820F-4C80-BEDB-3AD92E86F933}"/>
              </a:ext>
            </a:extLst>
          </p:cNvPr>
          <p:cNvSpPr/>
          <p:nvPr/>
        </p:nvSpPr>
        <p:spPr>
          <a:xfrm>
            <a:off x="3087756" y="270219"/>
            <a:ext cx="6016487" cy="82163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4982733B-62EE-4E10-A20C-E5D4BDDB18F5}"/>
              </a:ext>
            </a:extLst>
          </p:cNvPr>
          <p:cNvSpPr>
            <a:spLocks noGrp="1"/>
          </p:cNvSpPr>
          <p:nvPr>
            <p:ph type="title"/>
          </p:nvPr>
        </p:nvSpPr>
        <p:spPr>
          <a:xfrm>
            <a:off x="838199" y="18254"/>
            <a:ext cx="10515600" cy="1325563"/>
          </a:xfrm>
        </p:spPr>
        <p:txBody>
          <a:bodyPr/>
          <a:lstStyle/>
          <a:p>
            <a:pPr algn="ctr"/>
            <a:r>
              <a:rPr lang="pt-BR" b="1" dirty="0">
                <a:solidFill>
                  <a:schemeClr val="bg1"/>
                </a:solidFill>
              </a:rPr>
              <a:t>Batalhão Maria da Penha</a:t>
            </a:r>
          </a:p>
        </p:txBody>
      </p:sp>
      <p:sp>
        <p:nvSpPr>
          <p:cNvPr id="3" name="Espaço Reservado para Conteúdo 2">
            <a:extLst>
              <a:ext uri="{FF2B5EF4-FFF2-40B4-BE49-F238E27FC236}">
                <a16:creationId xmlns:a16="http://schemas.microsoft.com/office/drawing/2014/main" id="{2F6E8F18-27BA-4370-B45B-ACF2175223BE}"/>
              </a:ext>
            </a:extLst>
          </p:cNvPr>
          <p:cNvSpPr>
            <a:spLocks noGrp="1"/>
          </p:cNvSpPr>
          <p:nvPr>
            <p:ph idx="1"/>
          </p:nvPr>
        </p:nvSpPr>
        <p:spPr>
          <a:xfrm>
            <a:off x="437322" y="1330564"/>
            <a:ext cx="7328452" cy="4719224"/>
          </a:xfrm>
        </p:spPr>
        <p:txBody>
          <a:bodyPr>
            <a:noAutofit/>
          </a:bodyPr>
          <a:lstStyle/>
          <a:p>
            <a:pPr marL="0" indent="0" algn="just">
              <a:buNone/>
            </a:pPr>
            <a:r>
              <a:rPr lang="pt-BR" sz="1800" dirty="0"/>
              <a:t>Em 2026, a </a:t>
            </a:r>
            <a:r>
              <a:rPr lang="pt-BR" sz="1800" b="1" dirty="0">
                <a:solidFill>
                  <a:srgbClr val="7030A0"/>
                </a:solidFill>
              </a:rPr>
              <a:t>Patrulha Maria da Penha </a:t>
            </a:r>
            <a:r>
              <a:rPr lang="pt-BR" sz="1800" dirty="0"/>
              <a:t>(PMP) em Goiás consolidou-se como uma estrutura de referência nacional, agora operando sob a organização do Batalhão Maria da Penha da Polícia Militar (PMGO). O programa iniciou o ano com números recordes e novas estratégias integradas para conter o aumento de casos de feminicídio registrados no estado em 2025. </a:t>
            </a:r>
          </a:p>
          <a:p>
            <a:pPr marL="0" indent="0" algn="just">
              <a:buNone/>
            </a:pPr>
            <a:r>
              <a:rPr lang="pt-BR" sz="2200" b="1" dirty="0">
                <a:solidFill>
                  <a:srgbClr val="7030A0"/>
                </a:solidFill>
              </a:rPr>
              <a:t>Principais Ações e Operações em 2026</a:t>
            </a:r>
          </a:p>
          <a:p>
            <a:pPr marL="0" indent="0" algn="just">
              <a:buNone/>
            </a:pPr>
            <a:r>
              <a:rPr lang="pt-BR" sz="1800" b="1" dirty="0">
                <a:solidFill>
                  <a:srgbClr val="7030A0"/>
                </a:solidFill>
              </a:rPr>
              <a:t>Operação Mulheres 2026: </a:t>
            </a:r>
            <a:r>
              <a:rPr lang="pt-BR" sz="1800" dirty="0"/>
              <a:t>Lançada em março de 2026, é uma força-tarefa que intensifica o combate à violência doméstica em todo o estado. O foco é o cumprimento rigoroso de mandados de prisão e a fiscalização de medidas protetivas.</a:t>
            </a:r>
          </a:p>
          <a:p>
            <a:pPr marL="0" indent="0" algn="just">
              <a:buNone/>
            </a:pPr>
            <a:r>
              <a:rPr lang="pt-BR" sz="1800" b="1" dirty="0">
                <a:solidFill>
                  <a:srgbClr val="7030A0"/>
                </a:solidFill>
              </a:rPr>
              <a:t>Operação Marias: </a:t>
            </a:r>
            <a:r>
              <a:rPr lang="pt-BR" sz="1800" dirty="0"/>
              <a:t>Deflagrada pela Polícia Civil em conjunto com a PM, visa prender agressores e realizar buscas e apreensões estratégicas para proteger as vítimas.</a:t>
            </a:r>
          </a:p>
          <a:p>
            <a:pPr marL="0" indent="0" algn="just">
              <a:buNone/>
            </a:pPr>
            <a:r>
              <a:rPr lang="pt-BR" sz="1800" b="1" dirty="0">
                <a:solidFill>
                  <a:srgbClr val="7030A0"/>
                </a:solidFill>
              </a:rPr>
              <a:t>Programa Laço Seguro: </a:t>
            </a:r>
            <a:r>
              <a:rPr lang="pt-BR" sz="1800" dirty="0"/>
              <a:t>Uma nova iniciativa instituída em março de 2026 para fortalecer o monitoramento e a rede de proteção às mulheres goianas.</a:t>
            </a:r>
          </a:p>
          <a:p>
            <a:pPr marL="0" indent="0" algn="just">
              <a:buNone/>
            </a:pPr>
            <a:r>
              <a:rPr lang="pt-BR" sz="1800" b="1" dirty="0">
                <a:solidFill>
                  <a:srgbClr val="7030A0"/>
                </a:solidFill>
              </a:rPr>
              <a:t>Monitoramento por Tornozeleira: </a:t>
            </a:r>
            <a:r>
              <a:rPr lang="pt-BR" sz="1800" dirty="0"/>
              <a:t>Seguindo novas diretrizes federais de março de 2026, o uso de tornozeleira eletrônica pelo agressor passou a ser regra em casos de alto risco para evitar agressões graves.</a:t>
            </a:r>
          </a:p>
        </p:txBody>
      </p:sp>
      <p:pic>
        <p:nvPicPr>
          <p:cNvPr id="2050" name="Picture 2" descr="Governo inaugura Batalhão Maria da Penha no Entorno do DF">
            <a:extLst>
              <a:ext uri="{FF2B5EF4-FFF2-40B4-BE49-F238E27FC236}">
                <a16:creationId xmlns:a16="http://schemas.microsoft.com/office/drawing/2014/main" id="{F1032B10-C25A-4ADE-A3D4-3473ECC40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792" y="1343817"/>
            <a:ext cx="3764828" cy="4220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61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F88AE5-C7AA-4FF3-BA00-260D56FB7F0E}"/>
              </a:ext>
            </a:extLst>
          </p:cNvPr>
          <p:cNvSpPr>
            <a:spLocks noGrp="1"/>
          </p:cNvSpPr>
          <p:nvPr>
            <p:ph type="title"/>
          </p:nvPr>
        </p:nvSpPr>
        <p:spPr/>
        <p:txBody>
          <a:bodyPr/>
          <a:lstStyle/>
          <a:p>
            <a:endParaRPr lang="pt-BR"/>
          </a:p>
        </p:txBody>
      </p:sp>
      <p:pic>
        <p:nvPicPr>
          <p:cNvPr id="6" name="Espaço Reservado para Conteúdo 5">
            <a:extLst>
              <a:ext uri="{FF2B5EF4-FFF2-40B4-BE49-F238E27FC236}">
                <a16:creationId xmlns:a16="http://schemas.microsoft.com/office/drawing/2014/main" id="{79D786F2-EA7F-4A7B-9362-AAE0303E46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7274" y="1825625"/>
            <a:ext cx="7977452" cy="4351338"/>
          </a:xfrm>
        </p:spPr>
      </p:pic>
      <p:sp>
        <p:nvSpPr>
          <p:cNvPr id="4" name="Retângulo 3">
            <a:extLst>
              <a:ext uri="{FF2B5EF4-FFF2-40B4-BE49-F238E27FC236}">
                <a16:creationId xmlns:a16="http://schemas.microsoft.com/office/drawing/2014/main" id="{D977FD7B-DE03-4F58-9FB0-6AEF6F5BCC22}"/>
              </a:ext>
            </a:extLst>
          </p:cNvPr>
          <p:cNvSpPr/>
          <p:nvPr/>
        </p:nvSpPr>
        <p:spPr>
          <a:xfrm>
            <a:off x="0" y="0"/>
            <a:ext cx="12563061" cy="70369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87072C3E-DE94-47CF-B1DB-64392BF51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30" y="193361"/>
            <a:ext cx="12192000" cy="6650182"/>
          </a:xfrm>
          <a:prstGeom prst="rect">
            <a:avLst/>
          </a:prstGeom>
          <a:ln>
            <a:noFill/>
          </a:ln>
          <a:effectLst>
            <a:outerShdw blurRad="292100" dist="139700" dir="2700000" algn="tl" rotWithShape="0">
              <a:srgbClr val="333333">
                <a:alpha val="65000"/>
              </a:srgbClr>
            </a:outerShdw>
          </a:effectLst>
        </p:spPr>
      </p:pic>
      <p:sp>
        <p:nvSpPr>
          <p:cNvPr id="10" name="CaixaDeTexto 9">
            <a:extLst>
              <a:ext uri="{FF2B5EF4-FFF2-40B4-BE49-F238E27FC236}">
                <a16:creationId xmlns:a16="http://schemas.microsoft.com/office/drawing/2014/main" id="{38240684-857C-4252-96AD-BF9DCB18B5C0}"/>
              </a:ext>
            </a:extLst>
          </p:cNvPr>
          <p:cNvSpPr txBox="1"/>
          <p:nvPr/>
        </p:nvSpPr>
        <p:spPr>
          <a:xfrm>
            <a:off x="9690654" y="6556917"/>
            <a:ext cx="2315816" cy="215444"/>
          </a:xfrm>
          <a:prstGeom prst="rect">
            <a:avLst/>
          </a:prstGeom>
          <a:noFill/>
        </p:spPr>
        <p:txBody>
          <a:bodyPr wrap="square">
            <a:spAutoFit/>
          </a:bodyPr>
          <a:lstStyle/>
          <a:p>
            <a:r>
              <a:rPr lang="pt-BR" sz="800" dirty="0">
                <a:solidFill>
                  <a:schemeClr val="accent1"/>
                </a:solidFill>
              </a:rPr>
              <a:t>Imagem gerada com o uso de Inteligência Artificial</a:t>
            </a:r>
          </a:p>
        </p:txBody>
      </p:sp>
      <p:sp>
        <p:nvSpPr>
          <p:cNvPr id="12" name="CaixaDeTexto 11">
            <a:extLst>
              <a:ext uri="{FF2B5EF4-FFF2-40B4-BE49-F238E27FC236}">
                <a16:creationId xmlns:a16="http://schemas.microsoft.com/office/drawing/2014/main" id="{BAE5405B-8A8E-4DFC-A0E0-DDF218AD1246}"/>
              </a:ext>
            </a:extLst>
          </p:cNvPr>
          <p:cNvSpPr txBox="1"/>
          <p:nvPr/>
        </p:nvSpPr>
        <p:spPr>
          <a:xfrm>
            <a:off x="9915939" y="6176963"/>
            <a:ext cx="6394174" cy="307777"/>
          </a:xfrm>
          <a:prstGeom prst="rect">
            <a:avLst/>
          </a:prstGeom>
          <a:noFill/>
        </p:spPr>
        <p:txBody>
          <a:bodyPr wrap="square">
            <a:spAutoFit/>
          </a:bodyPr>
          <a:lstStyle/>
          <a:p>
            <a:r>
              <a:rPr lang="pt-BR" sz="1400" b="1" dirty="0"/>
              <a:t>(62) 99930-9778</a:t>
            </a:r>
          </a:p>
        </p:txBody>
      </p:sp>
    </p:spTree>
    <p:extLst>
      <p:ext uri="{BB962C8B-B14F-4D97-AF65-F5344CB8AC3E}">
        <p14:creationId xmlns:p14="http://schemas.microsoft.com/office/powerpoint/2010/main" val="294217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84740D5E-35E7-4036-BD28-00FB5AE6ABAC}"/>
              </a:ext>
            </a:extLst>
          </p:cNvPr>
          <p:cNvSpPr/>
          <p:nvPr/>
        </p:nvSpPr>
        <p:spPr>
          <a:xfrm>
            <a:off x="3359427" y="412596"/>
            <a:ext cx="5473146" cy="5963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F04CB6F5-210F-4256-A18C-C4B3809E58C0}"/>
              </a:ext>
            </a:extLst>
          </p:cNvPr>
          <p:cNvSpPr>
            <a:spLocks noGrp="1"/>
          </p:cNvSpPr>
          <p:nvPr>
            <p:ph type="title"/>
          </p:nvPr>
        </p:nvSpPr>
        <p:spPr>
          <a:xfrm>
            <a:off x="838200" y="1364109"/>
            <a:ext cx="10515600" cy="1325563"/>
          </a:xfrm>
        </p:spPr>
        <p:txBody>
          <a:bodyPr/>
          <a:lstStyle/>
          <a:p>
            <a:pPr algn="ctr"/>
            <a:r>
              <a:rPr lang="pt-BR" b="1" dirty="0">
                <a:solidFill>
                  <a:schemeClr val="bg1"/>
                </a:solidFill>
              </a:rPr>
              <a:t>E a Violência Vicária</a:t>
            </a:r>
          </a:p>
        </p:txBody>
      </p:sp>
      <p:sp>
        <p:nvSpPr>
          <p:cNvPr id="3" name="Espaço Reservado para Conteúdo 2">
            <a:extLst>
              <a:ext uri="{FF2B5EF4-FFF2-40B4-BE49-F238E27FC236}">
                <a16:creationId xmlns:a16="http://schemas.microsoft.com/office/drawing/2014/main" id="{B3351AEE-9F96-48EC-8CA7-672B94E90255}"/>
              </a:ext>
            </a:extLst>
          </p:cNvPr>
          <p:cNvSpPr>
            <a:spLocks noGrp="1"/>
          </p:cNvSpPr>
          <p:nvPr>
            <p:ph idx="1"/>
          </p:nvPr>
        </p:nvSpPr>
        <p:spPr>
          <a:xfrm>
            <a:off x="838200" y="1250126"/>
            <a:ext cx="10515600" cy="4495037"/>
          </a:xfrm>
        </p:spPr>
        <p:txBody>
          <a:bodyPr>
            <a:noAutofit/>
          </a:bodyPr>
          <a:lstStyle/>
          <a:p>
            <a:pPr marL="0" indent="0" algn="just">
              <a:lnSpc>
                <a:spcPts val="2200"/>
              </a:lnSpc>
              <a:buNone/>
            </a:pPr>
            <a:r>
              <a:rPr lang="pt-BR" sz="1800" dirty="0"/>
              <a:t>A </a:t>
            </a:r>
            <a:r>
              <a:rPr lang="pt-BR" sz="1800" b="1" dirty="0">
                <a:solidFill>
                  <a:srgbClr val="7030A0"/>
                </a:solidFill>
              </a:rPr>
              <a:t>violência vicária (ou violência por substituição) </a:t>
            </a:r>
            <a:r>
              <a:rPr lang="pt-BR" sz="1800" dirty="0"/>
              <a:t>é uma forma de violência doméstica e familiar em que o </a:t>
            </a:r>
            <a:r>
              <a:rPr lang="pt-BR" sz="1800" dirty="0">
                <a:solidFill>
                  <a:srgbClr val="7030A0"/>
                </a:solidFill>
              </a:rPr>
              <a:t>agressor usa filhos(as), familiares ou pessoas próximas para machucar, punir ou controlar a mulher. </a:t>
            </a:r>
            <a:r>
              <a:rPr lang="pt-BR" sz="1800" dirty="0"/>
              <a:t>É uma agressão indireta, onde o dano é infligido a terceiros com o objetivo principal de causar sofrimento psicológico duradouro à mãe.</a:t>
            </a:r>
          </a:p>
          <a:p>
            <a:pPr marL="0" indent="0" algn="just">
              <a:lnSpc>
                <a:spcPts val="2200"/>
              </a:lnSpc>
              <a:buNone/>
            </a:pPr>
            <a:r>
              <a:rPr lang="pt-BR" sz="1800" b="1" dirty="0">
                <a:solidFill>
                  <a:srgbClr val="7030A0"/>
                </a:solidFill>
              </a:rPr>
              <a:t>Principais características e exemplos:</a:t>
            </a:r>
          </a:p>
          <a:p>
            <a:pPr marL="0" indent="0" algn="just">
              <a:lnSpc>
                <a:spcPts val="2200"/>
              </a:lnSpc>
              <a:buNone/>
            </a:pPr>
            <a:r>
              <a:rPr lang="pt-BR" sz="1800" b="1" dirty="0">
                <a:solidFill>
                  <a:srgbClr val="7030A0"/>
                </a:solidFill>
              </a:rPr>
              <a:t>Instrumentalização dos(as) filhos(as): </a:t>
            </a:r>
            <a:r>
              <a:rPr lang="pt-BR" sz="1800" dirty="0"/>
              <a:t>Os(as) filhos(as) são usados como "armas" para atacar a genitora.</a:t>
            </a:r>
          </a:p>
          <a:p>
            <a:pPr marL="0" indent="0" algn="just">
              <a:lnSpc>
                <a:spcPts val="2200"/>
              </a:lnSpc>
              <a:buNone/>
            </a:pPr>
            <a:r>
              <a:rPr lang="pt-BR" sz="1800" b="1" dirty="0">
                <a:solidFill>
                  <a:srgbClr val="7030A0"/>
                </a:solidFill>
              </a:rPr>
              <a:t>Disputas de guarda/convívio: </a:t>
            </a:r>
            <a:r>
              <a:rPr lang="pt-BR" sz="1800" dirty="0"/>
              <a:t>Ocorre frequentemente quando o pai ameaça desaparecer com as crianças, descumpre acordos de visita ou usa o tempo com elas para difamar a mãe.</a:t>
            </a:r>
          </a:p>
          <a:p>
            <a:pPr marL="0" indent="0" algn="just">
              <a:lnSpc>
                <a:spcPts val="2200"/>
              </a:lnSpc>
              <a:buNone/>
            </a:pPr>
            <a:r>
              <a:rPr lang="pt-BR" sz="1800" b="1" dirty="0">
                <a:solidFill>
                  <a:srgbClr val="7030A0"/>
                </a:solidFill>
              </a:rPr>
              <a:t>Afastamento forçado: </a:t>
            </a:r>
            <a:r>
              <a:rPr lang="pt-BR" sz="1800" dirty="0"/>
              <a:t>O agressor pode restringir o contato da mãe com os(as) filhos(as) para gerar sofrimento.</a:t>
            </a:r>
          </a:p>
          <a:p>
            <a:pPr marL="0" indent="0" algn="just">
              <a:lnSpc>
                <a:spcPts val="2200"/>
              </a:lnSpc>
              <a:buNone/>
            </a:pPr>
            <a:r>
              <a:rPr lang="pt-BR" sz="1800" b="1" dirty="0">
                <a:solidFill>
                  <a:srgbClr val="7030A0"/>
                </a:solidFill>
              </a:rPr>
              <a:t>Dano Psicológico: </a:t>
            </a:r>
            <a:r>
              <a:rPr lang="pt-BR" sz="1800" dirty="0"/>
              <a:t>É considerada uma forma grave de violência psicológica, muitas vezes mais sutil e velada do que a agressão física direta. </a:t>
            </a:r>
          </a:p>
          <a:p>
            <a:pPr marL="0" indent="0" algn="just">
              <a:lnSpc>
                <a:spcPts val="2200"/>
              </a:lnSpc>
              <a:buNone/>
            </a:pPr>
            <a:r>
              <a:rPr lang="pt-BR" sz="1800" b="1" dirty="0">
                <a:solidFill>
                  <a:srgbClr val="7030A0"/>
                </a:solidFill>
              </a:rPr>
              <a:t>Diferença entre Violência Vicária e Alienação Parental:</a:t>
            </a:r>
          </a:p>
          <a:p>
            <a:pPr marL="0" indent="0" algn="just">
              <a:lnSpc>
                <a:spcPts val="2200"/>
              </a:lnSpc>
              <a:buNone/>
            </a:pPr>
            <a:r>
              <a:rPr lang="pt-BR" sz="1800" dirty="0"/>
              <a:t>Embora ambas envolvam filhos(as) em disputas familiares, a violência vicária foca na instrumentalização da criança para agredir diretamente a mãe, enquanto a alienação parental foca na manipulação da criança para odiar um dos pais.</a:t>
            </a:r>
          </a:p>
          <a:p>
            <a:pPr marL="0" indent="0" algn="just">
              <a:lnSpc>
                <a:spcPts val="2200"/>
              </a:lnSpc>
              <a:buNone/>
            </a:pPr>
            <a:r>
              <a:rPr lang="pt-BR" sz="1800" b="1" dirty="0"/>
              <a:t>SLIDE 6</a:t>
            </a:r>
          </a:p>
        </p:txBody>
      </p:sp>
      <p:sp>
        <p:nvSpPr>
          <p:cNvPr id="7" name="CaixaDeTexto 6">
            <a:extLst>
              <a:ext uri="{FF2B5EF4-FFF2-40B4-BE49-F238E27FC236}">
                <a16:creationId xmlns:a16="http://schemas.microsoft.com/office/drawing/2014/main" id="{8053512B-453E-4BAD-B0A3-9624F7B7F556}"/>
              </a:ext>
            </a:extLst>
          </p:cNvPr>
          <p:cNvSpPr txBox="1"/>
          <p:nvPr/>
        </p:nvSpPr>
        <p:spPr>
          <a:xfrm>
            <a:off x="3657600" y="326049"/>
            <a:ext cx="5817704" cy="769441"/>
          </a:xfrm>
          <a:prstGeom prst="rect">
            <a:avLst/>
          </a:prstGeom>
          <a:noFill/>
        </p:spPr>
        <p:txBody>
          <a:bodyPr wrap="square">
            <a:spAutoFit/>
          </a:bodyPr>
          <a:lstStyle/>
          <a:p>
            <a:r>
              <a:rPr lang="pt-BR" sz="4400" b="1" dirty="0">
                <a:solidFill>
                  <a:schemeClr val="bg1"/>
                </a:solidFill>
                <a:latin typeface="Calibri Light" panose="020F0302020204030204" pitchFamily="34" charset="0"/>
                <a:cs typeface="Calibri Light" panose="020F0302020204030204" pitchFamily="34" charset="0"/>
              </a:rPr>
              <a:t>E a Violência Vicária?</a:t>
            </a:r>
            <a:endParaRPr lang="pt-BR" sz="4400" dirty="0"/>
          </a:p>
        </p:txBody>
      </p:sp>
    </p:spTree>
    <p:extLst>
      <p:ext uri="{BB962C8B-B14F-4D97-AF65-F5344CB8AC3E}">
        <p14:creationId xmlns:p14="http://schemas.microsoft.com/office/powerpoint/2010/main" val="2478082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23AB8B05-DC65-4FB2-BFE8-BA9AAE61B1F2}"/>
              </a:ext>
            </a:extLst>
          </p:cNvPr>
          <p:cNvSpPr/>
          <p:nvPr/>
        </p:nvSpPr>
        <p:spPr>
          <a:xfrm>
            <a:off x="515471" y="211590"/>
            <a:ext cx="11161058" cy="121964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400" b="1" dirty="0">
              <a:solidFill>
                <a:schemeClr val="bg1"/>
              </a:solidFill>
            </a:endParaRPr>
          </a:p>
        </p:txBody>
      </p:sp>
      <p:sp>
        <p:nvSpPr>
          <p:cNvPr id="2" name="Título 1">
            <a:extLst>
              <a:ext uri="{FF2B5EF4-FFF2-40B4-BE49-F238E27FC236}">
                <a16:creationId xmlns:a16="http://schemas.microsoft.com/office/drawing/2014/main" id="{D3D3422B-E7D7-4946-BD7B-E6A8EBB2F65A}"/>
              </a:ext>
            </a:extLst>
          </p:cNvPr>
          <p:cNvSpPr>
            <a:spLocks noGrp="1"/>
          </p:cNvSpPr>
          <p:nvPr>
            <p:ph type="title"/>
          </p:nvPr>
        </p:nvSpPr>
        <p:spPr>
          <a:xfrm>
            <a:off x="838200" y="211589"/>
            <a:ext cx="10515600" cy="1325563"/>
          </a:xfrm>
        </p:spPr>
        <p:txBody>
          <a:bodyPr/>
          <a:lstStyle/>
          <a:p>
            <a:pPr algn="ctr"/>
            <a:r>
              <a:rPr lang="pt-BR" b="1" dirty="0">
                <a:solidFill>
                  <a:schemeClr val="bg1"/>
                </a:solidFill>
              </a:rPr>
              <a:t>Rede de atendimento às mulheres </a:t>
            </a:r>
            <a:br>
              <a:rPr lang="pt-BR" b="1" dirty="0">
                <a:solidFill>
                  <a:schemeClr val="bg1"/>
                </a:solidFill>
              </a:rPr>
            </a:br>
            <a:r>
              <a:rPr lang="pt-BR" b="1" dirty="0">
                <a:solidFill>
                  <a:schemeClr val="bg1"/>
                </a:solidFill>
              </a:rPr>
              <a:t>em situação de violência</a:t>
            </a:r>
          </a:p>
        </p:txBody>
      </p:sp>
      <p:sp>
        <p:nvSpPr>
          <p:cNvPr id="3" name="Espaço Reservado para Conteúdo 2">
            <a:extLst>
              <a:ext uri="{FF2B5EF4-FFF2-40B4-BE49-F238E27FC236}">
                <a16:creationId xmlns:a16="http://schemas.microsoft.com/office/drawing/2014/main" id="{2A42E011-5D2C-4B48-A141-72E22D1093A2}"/>
              </a:ext>
            </a:extLst>
          </p:cNvPr>
          <p:cNvSpPr>
            <a:spLocks noGrp="1"/>
          </p:cNvSpPr>
          <p:nvPr>
            <p:ph idx="1"/>
          </p:nvPr>
        </p:nvSpPr>
        <p:spPr>
          <a:xfrm>
            <a:off x="515471" y="1799120"/>
            <a:ext cx="11161058" cy="4351338"/>
          </a:xfrm>
        </p:spPr>
        <p:txBody>
          <a:bodyPr>
            <a:noAutofit/>
          </a:bodyPr>
          <a:lstStyle/>
          <a:p>
            <a:pPr marL="0" indent="0" algn="just">
              <a:buNone/>
            </a:pPr>
            <a:r>
              <a:rPr lang="pt-BR" sz="1800" dirty="0"/>
              <a:t>Além da polícia e da Justiça, existem outros serviços que fazem parte da </a:t>
            </a:r>
            <a:r>
              <a:rPr lang="pt-BR" sz="1800" b="1" dirty="0">
                <a:solidFill>
                  <a:srgbClr val="7030A0"/>
                </a:solidFill>
              </a:rPr>
              <a:t>rede de atendimento às mulheres em situação de violência.</a:t>
            </a:r>
          </a:p>
          <a:p>
            <a:pPr marL="0" indent="0" algn="just">
              <a:lnSpc>
                <a:spcPts val="2300"/>
              </a:lnSpc>
              <a:buNone/>
            </a:pPr>
            <a:r>
              <a:rPr lang="pt-BR" sz="1800" b="1" dirty="0">
                <a:solidFill>
                  <a:srgbClr val="7030A0"/>
                </a:solidFill>
              </a:rPr>
              <a:t>As Casas da Mulher Brasileira</a:t>
            </a:r>
            <a:r>
              <a:rPr lang="pt-BR" sz="1800" dirty="0"/>
              <a:t>, presentes em algumas cidades, reúnem vários serviços no mesmo local, e oferecem acolhimento, apoio psicossocial, orientação jurídica e encaminhamentos.</a:t>
            </a:r>
          </a:p>
          <a:p>
            <a:pPr marL="0" indent="0" algn="just">
              <a:buNone/>
            </a:pPr>
            <a:r>
              <a:rPr lang="pt-BR" sz="1800" dirty="0"/>
              <a:t>A </a:t>
            </a:r>
            <a:r>
              <a:rPr lang="pt-BR" sz="1800" b="1" dirty="0">
                <a:solidFill>
                  <a:srgbClr val="7030A0"/>
                </a:solidFill>
              </a:rPr>
              <a:t>Patrulha Maria da Penha</a:t>
            </a:r>
            <a:r>
              <a:rPr lang="pt-BR" sz="1800" dirty="0"/>
              <a:t>, disponível em diversos estados brasileiros, acompanha casos em que foram concedidas medidas protetivas e realiza visitas periódicas para verificar o cumprimento das decisões judiciais. A mulher pode, ainda, acionar a Patrulha quando se sentir em risco.</a:t>
            </a:r>
          </a:p>
          <a:p>
            <a:pPr marL="0" indent="0" algn="just">
              <a:buNone/>
            </a:pPr>
            <a:r>
              <a:rPr lang="pt-BR" sz="1800" dirty="0"/>
              <a:t>Os </a:t>
            </a:r>
            <a:r>
              <a:rPr lang="pt-BR" sz="1800" b="1" dirty="0">
                <a:solidFill>
                  <a:srgbClr val="7030A0"/>
                </a:solidFill>
              </a:rPr>
              <a:t>Centros de Referência de Atendimento à Mulher </a:t>
            </a:r>
            <a:r>
              <a:rPr lang="pt-BR" sz="1800" dirty="0"/>
              <a:t>são serviços municipais ou estaduais e podem ser procurados diretamente pela mulher, sem necessidade de encaminhamento, oferecendo apoio psicológico, social e jurídico.</a:t>
            </a:r>
          </a:p>
          <a:p>
            <a:pPr marL="0" indent="0" algn="just">
              <a:buNone/>
            </a:pPr>
            <a:r>
              <a:rPr lang="pt-BR" sz="1800" dirty="0"/>
              <a:t>Já as </a:t>
            </a:r>
            <a:r>
              <a:rPr lang="pt-BR" sz="1800" b="1" dirty="0">
                <a:solidFill>
                  <a:srgbClr val="7030A0"/>
                </a:solidFill>
              </a:rPr>
              <a:t>Casas Abrigo e Casas de Acolhimento Provisório </a:t>
            </a:r>
            <a:r>
              <a:rPr lang="pt-BR" sz="1800" dirty="0"/>
              <a:t>recebem mulheres em situação de risco grave. Por questões de segurança, o acesso a esses locais ocorre por encaminhamento da rede de atendimento — como delegacias, Ministério Público, Defensoria Pública ou Centros de Referência — porque exigem sigilo e avaliação de risco.</a:t>
            </a:r>
          </a:p>
          <a:p>
            <a:pPr marL="0" indent="0" algn="just">
              <a:buNone/>
            </a:pPr>
            <a:r>
              <a:rPr lang="pt-BR" sz="1800" dirty="0"/>
              <a:t>Nos casos de violência sexual, os atendimentos de saúde podem ser acessados diretamente em hospitais e unidades de saúde habilitadas, que oferecem atendimento emergencial, cuidados preventivos e acompanhamento especializado.</a:t>
            </a:r>
          </a:p>
        </p:txBody>
      </p:sp>
    </p:spTree>
    <p:extLst>
      <p:ext uri="{BB962C8B-B14F-4D97-AF65-F5344CB8AC3E}">
        <p14:creationId xmlns:p14="http://schemas.microsoft.com/office/powerpoint/2010/main" val="1299726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23B10B9-9B14-4AF1-A70F-0BA4B263317F}"/>
              </a:ext>
            </a:extLst>
          </p:cNvPr>
          <p:cNvSpPr>
            <a:spLocks noGrp="1"/>
          </p:cNvSpPr>
          <p:nvPr>
            <p:ph idx="1"/>
          </p:nvPr>
        </p:nvSpPr>
        <p:spPr>
          <a:xfrm>
            <a:off x="515471" y="1216470"/>
            <a:ext cx="11161058" cy="4960493"/>
          </a:xfrm>
        </p:spPr>
        <p:txBody>
          <a:bodyPr>
            <a:normAutofit fontScale="25000" lnSpcReduction="20000"/>
          </a:bodyPr>
          <a:lstStyle/>
          <a:p>
            <a:pPr marL="0" indent="0" algn="just">
              <a:lnSpc>
                <a:spcPts val="1800"/>
              </a:lnSpc>
              <a:buNone/>
            </a:pPr>
            <a:r>
              <a:rPr lang="pt-BR" sz="7200" b="1" dirty="0">
                <a:solidFill>
                  <a:srgbClr val="7030A0"/>
                </a:solidFill>
              </a:rPr>
              <a:t>Casas abrigo</a:t>
            </a:r>
            <a:r>
              <a:rPr lang="pt-BR" sz="7200" dirty="0"/>
              <a:t>, fundamentadas pela Lei Maria da Penha, são refúgios sigilosos que acolhem temporariamente mulheres em risco iminente de morte por violência doméstica, junto a seus filhos menores. Oferecem moradia, proteção e atendimento interdisciplinar (jurídico, psicológico, social). O acesso é feito via delegacias ou centros de referência, com permanência típica de até 3 meses. </a:t>
            </a:r>
          </a:p>
          <a:p>
            <a:pPr marL="0" indent="0" algn="just">
              <a:lnSpc>
                <a:spcPts val="1800"/>
              </a:lnSpc>
              <a:buNone/>
            </a:pPr>
            <a:r>
              <a:rPr lang="pt-BR" sz="7200" b="1" dirty="0">
                <a:solidFill>
                  <a:srgbClr val="7030A0"/>
                </a:solidFill>
              </a:rPr>
              <a:t>O que são e Como Funcionam:</a:t>
            </a:r>
          </a:p>
          <a:p>
            <a:pPr marL="0" indent="0" algn="just">
              <a:lnSpc>
                <a:spcPts val="1800"/>
              </a:lnSpc>
              <a:buNone/>
            </a:pPr>
            <a:r>
              <a:rPr lang="pt-BR" sz="7200" b="1" dirty="0">
                <a:solidFill>
                  <a:srgbClr val="7030A0"/>
                </a:solidFill>
              </a:rPr>
              <a:t>Finalidade: </a:t>
            </a:r>
            <a:r>
              <a:rPr lang="pt-BR" sz="7200" dirty="0"/>
              <a:t>Garantir a integridade física e psicológica de mulheres e seus filhos, quando esgotados outros mecanismos de proteção.</a:t>
            </a:r>
          </a:p>
          <a:p>
            <a:pPr marL="0" indent="0" algn="just">
              <a:lnSpc>
                <a:spcPts val="1800"/>
              </a:lnSpc>
              <a:buNone/>
            </a:pPr>
            <a:r>
              <a:rPr lang="pt-BR" sz="7200" b="1" dirty="0">
                <a:solidFill>
                  <a:srgbClr val="7030A0"/>
                </a:solidFill>
              </a:rPr>
              <a:t>Acesso: </a:t>
            </a:r>
            <a:r>
              <a:rPr lang="pt-BR" sz="7200" dirty="0"/>
              <a:t>O </a:t>
            </a:r>
            <a:r>
              <a:rPr lang="pt-BR" sz="7200" b="1" dirty="0">
                <a:solidFill>
                  <a:srgbClr val="7030A0"/>
                </a:solidFill>
              </a:rPr>
              <a:t>encaminhamento é imediato após avaliação de risco grave</a:t>
            </a:r>
            <a:r>
              <a:rPr lang="pt-BR" sz="7200" dirty="0"/>
              <a:t>, geralmente feito pela Delegacia da Mulher (DEAM) ou Casa da Mulher Brasileira.</a:t>
            </a:r>
          </a:p>
          <a:p>
            <a:pPr marL="0" indent="0" algn="just">
              <a:lnSpc>
                <a:spcPts val="1800"/>
              </a:lnSpc>
              <a:buNone/>
            </a:pPr>
            <a:r>
              <a:rPr lang="pt-BR" sz="7200" b="1" dirty="0">
                <a:solidFill>
                  <a:srgbClr val="7030A0"/>
                </a:solidFill>
              </a:rPr>
              <a:t>Sigilo: </a:t>
            </a:r>
            <a:r>
              <a:rPr lang="pt-BR" sz="7200" dirty="0"/>
              <a:t>O endereço da casa é secreto para garantir a segurança das acolhidas.</a:t>
            </a:r>
          </a:p>
          <a:p>
            <a:pPr marL="0" indent="0" algn="just">
              <a:lnSpc>
                <a:spcPts val="1800"/>
              </a:lnSpc>
              <a:buNone/>
            </a:pPr>
            <a:r>
              <a:rPr lang="pt-BR" sz="7200" b="1" dirty="0">
                <a:solidFill>
                  <a:srgbClr val="7030A0"/>
                </a:solidFill>
              </a:rPr>
              <a:t>Atendimento: </a:t>
            </a:r>
            <a:r>
              <a:rPr lang="pt-BR" sz="7200" dirty="0"/>
              <a:t>A equipe multidisciplinar oferece suporte para que a mulher retome sua autonomia.</a:t>
            </a:r>
          </a:p>
          <a:p>
            <a:pPr marL="0" indent="0" algn="just">
              <a:lnSpc>
                <a:spcPts val="1800"/>
              </a:lnSpc>
              <a:buNone/>
            </a:pPr>
            <a:r>
              <a:rPr lang="pt-BR" sz="7200" b="1" dirty="0">
                <a:solidFill>
                  <a:srgbClr val="7030A0"/>
                </a:solidFill>
              </a:rPr>
              <a:t>Permanência: </a:t>
            </a:r>
            <a:r>
              <a:rPr lang="pt-BR" sz="7200" dirty="0"/>
              <a:t>Geralmente até 3 meses, prazo que pode ser estendido conforme a complexidade do caso.</a:t>
            </a:r>
          </a:p>
          <a:p>
            <a:pPr marL="0" indent="0" algn="just">
              <a:lnSpc>
                <a:spcPts val="1800"/>
              </a:lnSpc>
              <a:buNone/>
            </a:pPr>
            <a:r>
              <a:rPr lang="pt-BR" sz="7200" b="1" dirty="0">
                <a:solidFill>
                  <a:srgbClr val="7030A0"/>
                </a:solidFill>
              </a:rPr>
              <a:t>Financiamento (2026): </a:t>
            </a:r>
            <a:r>
              <a:rPr lang="pt-BR" sz="7200" dirty="0"/>
              <a:t>Projetos recentes, como o 264/25, buscam ampliar o Programa Nacional de Ampliação e Manutenção de Casas-Abrigo com repasse federal, visando municípios com mais de 50 mil habitantes. </a:t>
            </a:r>
          </a:p>
          <a:p>
            <a:pPr marL="0" indent="0" algn="just">
              <a:lnSpc>
                <a:spcPts val="1800"/>
              </a:lnSpc>
              <a:buNone/>
            </a:pPr>
            <a:br>
              <a:rPr lang="pt-BR" sz="7200" b="1" dirty="0">
                <a:solidFill>
                  <a:srgbClr val="7030A0"/>
                </a:solidFill>
              </a:rPr>
            </a:br>
            <a:r>
              <a:rPr lang="pt-BR" sz="7200" b="1" dirty="0">
                <a:solidFill>
                  <a:srgbClr val="7030A0"/>
                </a:solidFill>
              </a:rPr>
              <a:t>Acolhimento de Filhos(as):</a:t>
            </a:r>
          </a:p>
          <a:p>
            <a:pPr marL="0" indent="0" algn="just">
              <a:lnSpc>
                <a:spcPts val="1800"/>
              </a:lnSpc>
              <a:buNone/>
            </a:pPr>
            <a:r>
              <a:rPr lang="pt-BR" sz="7200" dirty="0"/>
              <a:t>Filhos(as) menores de 12 anos costumam acompanhar a mãe, recebendo proteção e atendimento nos mesmos moldes. </a:t>
            </a:r>
          </a:p>
          <a:p>
            <a:endParaRPr lang="pt-BR" dirty="0"/>
          </a:p>
        </p:txBody>
      </p:sp>
      <p:sp>
        <p:nvSpPr>
          <p:cNvPr id="4" name="Retângulo 3">
            <a:extLst>
              <a:ext uri="{FF2B5EF4-FFF2-40B4-BE49-F238E27FC236}">
                <a16:creationId xmlns:a16="http://schemas.microsoft.com/office/drawing/2014/main" id="{70CB33FC-57FC-492C-A53B-D043C1BADC13}"/>
              </a:ext>
            </a:extLst>
          </p:cNvPr>
          <p:cNvSpPr/>
          <p:nvPr/>
        </p:nvSpPr>
        <p:spPr>
          <a:xfrm>
            <a:off x="515471" y="211591"/>
            <a:ext cx="11161058" cy="83297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400" b="1" dirty="0">
              <a:solidFill>
                <a:schemeClr val="bg1"/>
              </a:solidFill>
            </a:endParaRPr>
          </a:p>
        </p:txBody>
      </p:sp>
      <p:sp>
        <p:nvSpPr>
          <p:cNvPr id="6" name="CaixaDeTexto 5">
            <a:extLst>
              <a:ext uri="{FF2B5EF4-FFF2-40B4-BE49-F238E27FC236}">
                <a16:creationId xmlns:a16="http://schemas.microsoft.com/office/drawing/2014/main" id="{577BD23B-F8B7-4A2D-8D0B-E482F4C2BFEA}"/>
              </a:ext>
            </a:extLst>
          </p:cNvPr>
          <p:cNvSpPr txBox="1"/>
          <p:nvPr/>
        </p:nvSpPr>
        <p:spPr>
          <a:xfrm>
            <a:off x="3048000" y="275121"/>
            <a:ext cx="6096000" cy="769441"/>
          </a:xfrm>
          <a:prstGeom prst="rect">
            <a:avLst/>
          </a:prstGeom>
          <a:noFill/>
        </p:spPr>
        <p:txBody>
          <a:bodyPr wrap="square">
            <a:spAutoFit/>
          </a:bodyPr>
          <a:lstStyle/>
          <a:p>
            <a:pPr algn="ctr"/>
            <a:r>
              <a:rPr lang="pt-BR" sz="4400" b="1" dirty="0">
                <a:solidFill>
                  <a:schemeClr val="bg1"/>
                </a:solidFill>
                <a:latin typeface="Calibri Light" panose="020F0302020204030204" pitchFamily="34" charset="0"/>
                <a:cs typeface="Calibri Light" panose="020F0302020204030204" pitchFamily="34" charset="0"/>
              </a:rPr>
              <a:t>Casas Abrigo</a:t>
            </a:r>
          </a:p>
        </p:txBody>
      </p:sp>
    </p:spTree>
    <p:extLst>
      <p:ext uri="{BB962C8B-B14F-4D97-AF65-F5344CB8AC3E}">
        <p14:creationId xmlns:p14="http://schemas.microsoft.com/office/powerpoint/2010/main" val="833622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EF72A360-FDEA-49A4-A9B7-C464A38E613F}"/>
              </a:ext>
            </a:extLst>
          </p:cNvPr>
          <p:cNvSpPr/>
          <p:nvPr/>
        </p:nvSpPr>
        <p:spPr>
          <a:xfrm>
            <a:off x="0" y="0"/>
            <a:ext cx="12192000" cy="700591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36D12E60-031C-4B13-B239-B81E51AFD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5" y="251791"/>
            <a:ext cx="11661912" cy="6502299"/>
          </a:xfrm>
          <a:prstGeom prst="rect">
            <a:avLst/>
          </a:prstGeom>
          <a:ln>
            <a:noFill/>
          </a:ln>
          <a:effectLst>
            <a:outerShdw blurRad="292100" dist="139700" dir="2700000" algn="tl" rotWithShape="0">
              <a:srgbClr val="333333">
                <a:alpha val="65000"/>
              </a:srgbClr>
            </a:outerShdw>
          </a:effectLst>
        </p:spPr>
      </p:pic>
      <p:sp>
        <p:nvSpPr>
          <p:cNvPr id="7" name="CaixaDeTexto 6">
            <a:extLst>
              <a:ext uri="{FF2B5EF4-FFF2-40B4-BE49-F238E27FC236}">
                <a16:creationId xmlns:a16="http://schemas.microsoft.com/office/drawing/2014/main" id="{1C0E0D7C-C8C7-4C27-B5F4-AE327B46B3DB}"/>
              </a:ext>
            </a:extLst>
          </p:cNvPr>
          <p:cNvSpPr txBox="1"/>
          <p:nvPr/>
        </p:nvSpPr>
        <p:spPr>
          <a:xfrm>
            <a:off x="8972399" y="6507869"/>
            <a:ext cx="2808782" cy="246221"/>
          </a:xfrm>
          <a:prstGeom prst="rect">
            <a:avLst/>
          </a:prstGeom>
          <a:noFill/>
        </p:spPr>
        <p:txBody>
          <a:bodyPr wrap="none" rtlCol="0">
            <a:spAutoFit/>
          </a:bodyPr>
          <a:lstStyle/>
          <a:p>
            <a:r>
              <a:rPr lang="pt-BR" sz="1000" dirty="0">
                <a:solidFill>
                  <a:schemeClr val="accent1"/>
                </a:solidFill>
              </a:rPr>
              <a:t>Imagem gerada com o uso de Inteligência Artificial</a:t>
            </a:r>
          </a:p>
        </p:txBody>
      </p:sp>
    </p:spTree>
    <p:extLst>
      <p:ext uri="{BB962C8B-B14F-4D97-AF65-F5344CB8AC3E}">
        <p14:creationId xmlns:p14="http://schemas.microsoft.com/office/powerpoint/2010/main" val="4158044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01BFE5E-B6FF-4CD4-9974-EC39E23F5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481" y="317856"/>
            <a:ext cx="5609038" cy="6324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61EBFA26-8013-452A-BA7F-30034C428FD7}"/>
              </a:ext>
            </a:extLst>
          </p:cNvPr>
          <p:cNvSpPr txBox="1"/>
          <p:nvPr/>
        </p:nvSpPr>
        <p:spPr>
          <a:xfrm rot="16200000">
            <a:off x="2329853" y="5532977"/>
            <a:ext cx="1737335" cy="276999"/>
          </a:xfrm>
          <a:prstGeom prst="rect">
            <a:avLst/>
          </a:prstGeom>
          <a:noFill/>
        </p:spPr>
        <p:txBody>
          <a:bodyPr wrap="none" rtlCol="0">
            <a:spAutoFit/>
          </a:bodyPr>
          <a:lstStyle/>
          <a:p>
            <a:r>
              <a:rPr lang="pt-BR" sz="1200" b="1" dirty="0"/>
              <a:t>Imagem: </a:t>
            </a:r>
            <a:r>
              <a:rPr lang="pt-BR" sz="1200" dirty="0"/>
              <a:t>Senado Federal</a:t>
            </a:r>
          </a:p>
        </p:txBody>
      </p:sp>
    </p:spTree>
    <p:extLst>
      <p:ext uri="{BB962C8B-B14F-4D97-AF65-F5344CB8AC3E}">
        <p14:creationId xmlns:p14="http://schemas.microsoft.com/office/powerpoint/2010/main" val="3877743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357D8FF2-CF03-4379-9394-8DD88B789D60}"/>
              </a:ext>
            </a:extLst>
          </p:cNvPr>
          <p:cNvSpPr/>
          <p:nvPr/>
        </p:nvSpPr>
        <p:spPr>
          <a:xfrm>
            <a:off x="838199" y="551331"/>
            <a:ext cx="10515601" cy="94129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400" b="1" dirty="0">
              <a:solidFill>
                <a:schemeClr val="bg1"/>
              </a:solidFill>
            </a:endParaRPr>
          </a:p>
        </p:txBody>
      </p:sp>
      <p:sp>
        <p:nvSpPr>
          <p:cNvPr id="2" name="Título 1">
            <a:extLst>
              <a:ext uri="{FF2B5EF4-FFF2-40B4-BE49-F238E27FC236}">
                <a16:creationId xmlns:a16="http://schemas.microsoft.com/office/drawing/2014/main" id="{F86AA3EC-8533-456C-AAAE-026C43F26FFF}"/>
              </a:ext>
            </a:extLst>
          </p:cNvPr>
          <p:cNvSpPr>
            <a:spLocks noGrp="1"/>
          </p:cNvSpPr>
          <p:nvPr>
            <p:ph type="title"/>
          </p:nvPr>
        </p:nvSpPr>
        <p:spPr/>
        <p:txBody>
          <a:bodyPr/>
          <a:lstStyle/>
          <a:p>
            <a:pPr algn="ctr"/>
            <a:r>
              <a:rPr lang="pt-BR" b="1" dirty="0">
                <a:solidFill>
                  <a:schemeClr val="bg1"/>
                </a:solidFill>
              </a:rPr>
              <a:t>Feminicídios crescem 4,7% no Brasil em 2025</a:t>
            </a:r>
          </a:p>
        </p:txBody>
      </p:sp>
      <p:sp>
        <p:nvSpPr>
          <p:cNvPr id="3" name="Espaço Reservado para Conteúdo 2">
            <a:extLst>
              <a:ext uri="{FF2B5EF4-FFF2-40B4-BE49-F238E27FC236}">
                <a16:creationId xmlns:a16="http://schemas.microsoft.com/office/drawing/2014/main" id="{B4AB493A-C500-4F04-9CBD-D0EE83C627F3}"/>
              </a:ext>
            </a:extLst>
          </p:cNvPr>
          <p:cNvSpPr>
            <a:spLocks noGrp="1"/>
          </p:cNvSpPr>
          <p:nvPr>
            <p:ph idx="1"/>
          </p:nvPr>
        </p:nvSpPr>
        <p:spPr>
          <a:xfrm>
            <a:off x="838199" y="1738782"/>
            <a:ext cx="10515600" cy="4351338"/>
          </a:xfrm>
        </p:spPr>
        <p:txBody>
          <a:bodyPr>
            <a:normAutofit fontScale="25000" lnSpcReduction="20000"/>
          </a:bodyPr>
          <a:lstStyle/>
          <a:p>
            <a:pPr marL="0" indent="0" algn="just">
              <a:lnSpc>
                <a:spcPts val="1600"/>
              </a:lnSpc>
              <a:buNone/>
            </a:pPr>
            <a:r>
              <a:rPr lang="pt-BR" sz="7200" dirty="0"/>
              <a:t>O Brasil segue enfrentando uma realidade alarmante no enfrentamento à violência de gênero. Levantamento do Fórum Brasileiro de Segurança Pública divulgado no início deste mês de março, aponta </a:t>
            </a:r>
            <a:r>
              <a:rPr lang="pt-BR" sz="7200" b="1" dirty="0">
                <a:solidFill>
                  <a:srgbClr val="7030A0"/>
                </a:solidFill>
              </a:rPr>
              <a:t>que 8 em cada 10 casos de feminicídio no País são cometidos por parceiros ou ex-companheiros </a:t>
            </a:r>
            <a:r>
              <a:rPr lang="pt-BR" sz="7200" dirty="0"/>
              <a:t>— o que evidencia que o maior risco para muitas mulheres ainda está dentro de casa.</a:t>
            </a:r>
          </a:p>
          <a:p>
            <a:pPr marL="0" indent="0" algn="just">
              <a:lnSpc>
                <a:spcPts val="1600"/>
              </a:lnSpc>
              <a:buNone/>
            </a:pPr>
            <a:endParaRPr lang="pt-BR" sz="7200" dirty="0"/>
          </a:p>
          <a:p>
            <a:pPr marL="0" indent="0" algn="just">
              <a:lnSpc>
                <a:spcPts val="1600"/>
              </a:lnSpc>
              <a:buNone/>
            </a:pPr>
            <a:r>
              <a:rPr lang="pt-BR" sz="7200" b="1" dirty="0">
                <a:solidFill>
                  <a:srgbClr val="7030A0"/>
                </a:solidFill>
              </a:rPr>
              <a:t>Em 2025, foram registradas 1.568 vítimas de feminicídio, </a:t>
            </a:r>
            <a:r>
              <a:rPr lang="pt-BR" sz="7200" dirty="0"/>
              <a:t>um aumento de 4,7% em relação ao ano anterior. Os dados revelam também um recorte racial preocupante: </a:t>
            </a:r>
            <a:r>
              <a:rPr lang="pt-BR" sz="7200" b="1" dirty="0">
                <a:solidFill>
                  <a:srgbClr val="7030A0"/>
                </a:solidFill>
              </a:rPr>
              <a:t>62,6% das vítimas são mulheres negras</a:t>
            </a:r>
            <a:r>
              <a:rPr lang="pt-BR" sz="7200" dirty="0"/>
              <a:t>, o que escancara a desigualdade estrutural e a maior vulnerabilidade socioeconômica enfrentada por essa parcela da população, muitas vezes com menor acesso a redes de proteção e políticas públicas eficazes.</a:t>
            </a:r>
          </a:p>
          <a:p>
            <a:pPr marL="0" indent="0" algn="just">
              <a:lnSpc>
                <a:spcPts val="1600"/>
              </a:lnSpc>
              <a:buNone/>
            </a:pPr>
            <a:endParaRPr lang="pt-BR" sz="7200" dirty="0"/>
          </a:p>
          <a:p>
            <a:pPr marL="0" indent="0" algn="just">
              <a:lnSpc>
                <a:spcPts val="1600"/>
              </a:lnSpc>
              <a:buNone/>
            </a:pPr>
            <a:r>
              <a:rPr lang="pt-BR" sz="7200" b="1" dirty="0">
                <a:solidFill>
                  <a:srgbClr val="7030A0"/>
                </a:solidFill>
              </a:rPr>
              <a:t>A maioria dos crimes ocorre dentro da própria residência (66,3%), </a:t>
            </a:r>
            <a:r>
              <a:rPr lang="pt-BR" sz="7200" dirty="0"/>
              <a:t>reforçando o caráter doméstico dessa violência. Em 48,7% dos casos, são utilizados objetos comuns, como facas ou machados — instrumentos ao alcance cotidiano, o que demonstra como o feminicídio é, frequentemente, o desfecho extremo de ciclos contínuos de violência.</a:t>
            </a:r>
          </a:p>
          <a:p>
            <a:pPr marL="0" indent="0" algn="just">
              <a:lnSpc>
                <a:spcPts val="1600"/>
              </a:lnSpc>
              <a:buNone/>
            </a:pPr>
            <a:endParaRPr lang="pt-BR" sz="7200" dirty="0"/>
          </a:p>
          <a:p>
            <a:pPr marL="0" indent="0" algn="just">
              <a:lnSpc>
                <a:spcPts val="1600"/>
              </a:lnSpc>
              <a:buNone/>
            </a:pPr>
            <a:r>
              <a:rPr lang="pt-BR" sz="7200" dirty="0"/>
              <a:t>Os números reforçam a urgência de fortalecer políticas de prevenção, ampliar a rede de acolhimento e proteção e garantir a efetiva aplicação das leis já existentes. Desde a criação da Lei do Feminicídio, em 2015, ao menos 13.703 mulheres foram assassinadas em razão da condição de sexo feminino. O combate ao feminicídio exige ação coordenada do Estado, investimento contínuo e compromisso permanente com a vida das mulheres brasileiras</a:t>
            </a:r>
            <a:r>
              <a:rPr lang="pt-BR" dirty="0"/>
              <a:t>.</a:t>
            </a:r>
          </a:p>
        </p:txBody>
      </p:sp>
    </p:spTree>
    <p:extLst>
      <p:ext uri="{BB962C8B-B14F-4D97-AF65-F5344CB8AC3E}">
        <p14:creationId xmlns:p14="http://schemas.microsoft.com/office/powerpoint/2010/main" val="2916619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5F8E5A36-D5E6-4210-9ABD-42D80F297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86" y="121024"/>
            <a:ext cx="9376389" cy="662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691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649F959D-44E0-40F2-81BF-7B68C0B247F6}"/>
              </a:ext>
            </a:extLst>
          </p:cNvPr>
          <p:cNvSpPr/>
          <p:nvPr/>
        </p:nvSpPr>
        <p:spPr>
          <a:xfrm>
            <a:off x="0" y="0"/>
            <a:ext cx="12192000" cy="700591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338" name="Picture 2">
            <a:extLst>
              <a:ext uri="{FF2B5EF4-FFF2-40B4-BE49-F238E27FC236}">
                <a16:creationId xmlns:a16="http://schemas.microsoft.com/office/drawing/2014/main" id="{0FF8B1F0-B25F-496B-9E68-A6A51B56A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58" y="375294"/>
            <a:ext cx="11555894" cy="63293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51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70" name="Rectangle 1536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97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Rectangle 1536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Pode ser uma imagem de mapa e texto">
            <a:extLst>
              <a:ext uri="{FF2B5EF4-FFF2-40B4-BE49-F238E27FC236}">
                <a16:creationId xmlns:a16="http://schemas.microsoft.com/office/drawing/2014/main" id="{E4ED8B95-06A4-4774-9579-8A04DC10F3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65714" y="480060"/>
            <a:ext cx="6451042" cy="58978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67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D12E3F74-2FE5-42E3-902F-7187DE54A3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Retângulo 4">
            <a:extLst>
              <a:ext uri="{FF2B5EF4-FFF2-40B4-BE49-F238E27FC236}">
                <a16:creationId xmlns:a16="http://schemas.microsoft.com/office/drawing/2014/main" id="{3CA5A57B-DF87-4E1C-A327-2ED5D7F01925}"/>
              </a:ext>
            </a:extLst>
          </p:cNvPr>
          <p:cNvSpPr/>
          <p:nvPr/>
        </p:nvSpPr>
        <p:spPr>
          <a:xfrm>
            <a:off x="0" y="0"/>
            <a:ext cx="12563061" cy="70369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CADC888B-E719-4E58-AB3B-5527DEC2D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0151" y="176658"/>
            <a:ext cx="3716497" cy="6681342"/>
          </a:xfrm>
          <a:prstGeom prst="rect">
            <a:avLst/>
          </a:prstGeom>
          <a:ln>
            <a:noFill/>
          </a:ln>
          <a:effectLst>
            <a:outerShdw blurRad="292100" dist="139700" dir="2700000" algn="tl" rotWithShape="0">
              <a:srgbClr val="333333">
                <a:alpha val="65000"/>
              </a:srgbClr>
            </a:outerShdw>
          </a:effectLst>
        </p:spPr>
      </p:pic>
      <p:pic>
        <p:nvPicPr>
          <p:cNvPr id="11" name="Imagem 10">
            <a:extLst>
              <a:ext uri="{FF2B5EF4-FFF2-40B4-BE49-F238E27FC236}">
                <a16:creationId xmlns:a16="http://schemas.microsoft.com/office/drawing/2014/main" id="{DF614B55-FCAD-482D-9B69-50DF228C9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40" y="203552"/>
            <a:ext cx="3248803" cy="6681342"/>
          </a:xfrm>
          <a:prstGeom prst="rect">
            <a:avLst/>
          </a:prstGeom>
          <a:ln>
            <a:noFill/>
          </a:ln>
          <a:effectLst>
            <a:outerShdw blurRad="292100" dist="139700" dir="2700000" algn="tl" rotWithShape="0">
              <a:srgbClr val="333333">
                <a:alpha val="65000"/>
              </a:srgbClr>
            </a:outerShdw>
          </a:effectLst>
        </p:spPr>
      </p:pic>
      <p:pic>
        <p:nvPicPr>
          <p:cNvPr id="13" name="Imagem 12">
            <a:extLst>
              <a:ext uri="{FF2B5EF4-FFF2-40B4-BE49-F238E27FC236}">
                <a16:creationId xmlns:a16="http://schemas.microsoft.com/office/drawing/2014/main" id="{C80A8CDD-6E67-4413-9CDA-24A9EF71F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7784" y="201804"/>
            <a:ext cx="3278176" cy="66561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629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5FB5575-4499-4D30-86A3-78FC82E74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183" y="274982"/>
            <a:ext cx="11571634" cy="6308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D4D09663-2DF8-4AC9-BAD4-FE5D2164F3EC}"/>
              </a:ext>
            </a:extLst>
          </p:cNvPr>
          <p:cNvSpPr txBox="1"/>
          <p:nvPr/>
        </p:nvSpPr>
        <p:spPr>
          <a:xfrm>
            <a:off x="10361849" y="6583017"/>
            <a:ext cx="1519968" cy="246221"/>
          </a:xfrm>
          <a:prstGeom prst="rect">
            <a:avLst/>
          </a:prstGeom>
          <a:noFill/>
        </p:spPr>
        <p:txBody>
          <a:bodyPr wrap="none" rtlCol="0">
            <a:spAutoFit/>
          </a:bodyPr>
          <a:lstStyle/>
          <a:p>
            <a:r>
              <a:rPr lang="pt-BR" sz="1000" b="1" dirty="0"/>
              <a:t>Imagem: </a:t>
            </a:r>
            <a:r>
              <a:rPr lang="pt-BR" sz="1000" dirty="0"/>
              <a:t>CPERS-Sindicato</a:t>
            </a:r>
          </a:p>
        </p:txBody>
      </p:sp>
    </p:spTree>
    <p:extLst>
      <p:ext uri="{BB962C8B-B14F-4D97-AF65-F5344CB8AC3E}">
        <p14:creationId xmlns:p14="http://schemas.microsoft.com/office/powerpoint/2010/main" val="1208824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DABDB53-9AB6-407E-B1D0-2B5F0ED17BB3}"/>
              </a:ext>
            </a:extLst>
          </p:cNvPr>
          <p:cNvSpPr/>
          <p:nvPr/>
        </p:nvSpPr>
        <p:spPr>
          <a:xfrm>
            <a:off x="1431235" y="438513"/>
            <a:ext cx="9329529" cy="5963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21496242-5889-443E-82A7-97D7D7471409}"/>
              </a:ext>
            </a:extLst>
          </p:cNvPr>
          <p:cNvSpPr>
            <a:spLocks noGrp="1"/>
          </p:cNvSpPr>
          <p:nvPr>
            <p:ph type="title"/>
          </p:nvPr>
        </p:nvSpPr>
        <p:spPr>
          <a:xfrm>
            <a:off x="838199" y="73905"/>
            <a:ext cx="10515600" cy="1325563"/>
          </a:xfrm>
        </p:spPr>
        <p:txBody>
          <a:bodyPr/>
          <a:lstStyle/>
          <a:p>
            <a:pPr algn="ctr"/>
            <a:r>
              <a:rPr lang="pt-BR" b="1" dirty="0">
                <a:solidFill>
                  <a:schemeClr val="bg1"/>
                </a:solidFill>
                <a:latin typeface="Calibri Light" panose="020F0302020204030204" pitchFamily="34" charset="0"/>
                <a:cs typeface="Calibri Light" panose="020F0302020204030204" pitchFamily="34" charset="0"/>
              </a:rPr>
              <a:t>Caso de Goiás expõe brecha na legislação</a:t>
            </a:r>
          </a:p>
        </p:txBody>
      </p:sp>
      <p:sp>
        <p:nvSpPr>
          <p:cNvPr id="3" name="Espaço Reservado para Conteúdo 2">
            <a:extLst>
              <a:ext uri="{FF2B5EF4-FFF2-40B4-BE49-F238E27FC236}">
                <a16:creationId xmlns:a16="http://schemas.microsoft.com/office/drawing/2014/main" id="{C9C0DD66-B4E3-4CBF-9EFE-142A1778BE41}"/>
              </a:ext>
            </a:extLst>
          </p:cNvPr>
          <p:cNvSpPr>
            <a:spLocks noGrp="1"/>
          </p:cNvSpPr>
          <p:nvPr>
            <p:ph idx="1"/>
          </p:nvPr>
        </p:nvSpPr>
        <p:spPr>
          <a:xfrm>
            <a:off x="607787" y="1333037"/>
            <a:ext cx="7686261" cy="4984267"/>
          </a:xfrm>
        </p:spPr>
        <p:txBody>
          <a:bodyPr>
            <a:normAutofit fontScale="92500"/>
          </a:bodyPr>
          <a:lstStyle/>
          <a:p>
            <a:pPr marL="0" indent="0" algn="just">
              <a:buNone/>
            </a:pPr>
            <a:r>
              <a:rPr lang="pt-BR" sz="1800" dirty="0"/>
              <a:t>A Câmara dos Deputados aprovou, em 18/03/2026, o </a:t>
            </a:r>
            <a:r>
              <a:rPr lang="pt-BR" sz="1800" b="1" dirty="0">
                <a:solidFill>
                  <a:srgbClr val="7030A0"/>
                </a:solidFill>
              </a:rPr>
              <a:t>Projeto de Lei 3880/2024</a:t>
            </a:r>
            <a:r>
              <a:rPr lang="pt-BR" sz="1800" dirty="0"/>
              <a:t>, que </a:t>
            </a:r>
            <a:r>
              <a:rPr lang="pt-BR" sz="1800" dirty="0">
                <a:solidFill>
                  <a:srgbClr val="7030A0"/>
                </a:solidFill>
              </a:rPr>
              <a:t>tipifica o homicídio vicário no Código Penal e inclui o conceito de violência vicária na Lei Maria da Penha (Lei 11.340/2006). </a:t>
            </a:r>
            <a:r>
              <a:rPr lang="pt-BR" sz="1800" dirty="0"/>
              <a:t>A medida visa combater o uso de filhos(as), dependentes ou parentes pelo agressor como forma de causar sofrimento, punição ou controle sobre a mulher no contexto de violência doméstica. </a:t>
            </a:r>
          </a:p>
          <a:p>
            <a:pPr marL="0" indent="0" algn="just">
              <a:buNone/>
            </a:pPr>
            <a:r>
              <a:rPr lang="pt-BR" sz="1800" dirty="0"/>
              <a:t>O que pode mudar com a nova legislação </a:t>
            </a:r>
            <a:r>
              <a:rPr lang="pt-BR" sz="1800" b="1" dirty="0"/>
              <a:t>(a matéria ainda precisa ser aprovada no Senado):</a:t>
            </a:r>
          </a:p>
          <a:p>
            <a:pPr marL="0" indent="0" algn="just">
              <a:buNone/>
            </a:pPr>
            <a:r>
              <a:rPr lang="pt-BR" sz="1800" b="1" dirty="0">
                <a:solidFill>
                  <a:srgbClr val="7030A0"/>
                </a:solidFill>
              </a:rPr>
              <a:t>Definição na Lei Maria da Penha: </a:t>
            </a:r>
            <a:r>
              <a:rPr lang="pt-BR" sz="1800" dirty="0"/>
              <a:t>A violência vicária passa a ser reconhecida explicitamente como uma das formas de violência doméstica e familiar, visando ferir emocionalmente a mulher através de terceiros(as).</a:t>
            </a:r>
          </a:p>
          <a:p>
            <a:pPr marL="0" indent="0" algn="just">
              <a:buNone/>
            </a:pPr>
            <a:r>
              <a:rPr lang="pt-BR" sz="1800" b="1" dirty="0">
                <a:solidFill>
                  <a:srgbClr val="7030A0"/>
                </a:solidFill>
              </a:rPr>
              <a:t>Homicídio Vicário: </a:t>
            </a:r>
            <a:r>
              <a:rPr lang="pt-BR" sz="1800" dirty="0"/>
              <a:t>O assassinato de filhos ou parentes para atingir a mãe torna-se crime específico, com penas de prisão que podem chegar a 40 anos.</a:t>
            </a:r>
          </a:p>
          <a:p>
            <a:pPr marL="0" indent="0" algn="just">
              <a:buNone/>
            </a:pPr>
            <a:r>
              <a:rPr lang="pt-BR" sz="1800" b="1" dirty="0">
                <a:solidFill>
                  <a:srgbClr val="7030A0"/>
                </a:solidFill>
              </a:rPr>
              <a:t>Aumento de Pena: </a:t>
            </a:r>
            <a:r>
              <a:rPr lang="pt-BR" sz="1800" dirty="0"/>
              <a:t>O projeto prevê agravantes que aumentam a pena de um terço até a metade, especialmente quando o crime ocorre na presença da mulher, contra crianças, idosos ou pessoas com deficiência, ou descumprindo medidas protetivas.</a:t>
            </a:r>
          </a:p>
          <a:p>
            <a:pPr marL="0" indent="0" algn="just">
              <a:buNone/>
            </a:pPr>
            <a:r>
              <a:rPr lang="pt-BR" sz="1800" b="1" dirty="0">
                <a:solidFill>
                  <a:srgbClr val="7030A0"/>
                </a:solidFill>
              </a:rPr>
              <a:t>Amplo Espectro: </a:t>
            </a:r>
            <a:r>
              <a:rPr lang="pt-BR" sz="1800" dirty="0"/>
              <a:t>A violência vicária não se limita ao homicídio; engloba manipulação psicológica, agressões físicas e ameaças feitas aos(às) filhos(as) para controlar a mãe.</a:t>
            </a:r>
          </a:p>
        </p:txBody>
      </p:sp>
      <p:sp>
        <p:nvSpPr>
          <p:cNvPr id="7" name="Retângulo 6">
            <a:extLst>
              <a:ext uri="{FF2B5EF4-FFF2-40B4-BE49-F238E27FC236}">
                <a16:creationId xmlns:a16="http://schemas.microsoft.com/office/drawing/2014/main" id="{E0B199F9-A31A-45AB-99CF-3787C84059E8}"/>
              </a:ext>
            </a:extLst>
          </p:cNvPr>
          <p:cNvSpPr/>
          <p:nvPr/>
        </p:nvSpPr>
        <p:spPr>
          <a:xfrm>
            <a:off x="8415130" y="1192697"/>
            <a:ext cx="3391388" cy="4757529"/>
          </a:xfrm>
          <a:prstGeom prst="rect">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CC66FF"/>
              </a:solidFill>
            </a:endParaRPr>
          </a:p>
        </p:txBody>
      </p:sp>
      <p:pic>
        <p:nvPicPr>
          <p:cNvPr id="6" name="Imagem 5">
            <a:extLst>
              <a:ext uri="{FF2B5EF4-FFF2-40B4-BE49-F238E27FC236}">
                <a16:creationId xmlns:a16="http://schemas.microsoft.com/office/drawing/2014/main" id="{98A2FE0C-25CB-4764-8945-6AF32F819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6211" y="1319783"/>
            <a:ext cx="3163647" cy="4503356"/>
          </a:xfrm>
          <a:prstGeom prst="rect">
            <a:avLst/>
          </a:prstGeom>
        </p:spPr>
      </p:pic>
    </p:spTree>
    <p:extLst>
      <p:ext uri="{BB962C8B-B14F-4D97-AF65-F5344CB8AC3E}">
        <p14:creationId xmlns:p14="http://schemas.microsoft.com/office/powerpoint/2010/main" val="949734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4BA9807D-076C-4DCB-B5DC-CFC49E8D9CE1}"/>
              </a:ext>
            </a:extLst>
          </p:cNvPr>
          <p:cNvSpPr/>
          <p:nvPr/>
        </p:nvSpPr>
        <p:spPr>
          <a:xfrm>
            <a:off x="464919" y="438513"/>
            <a:ext cx="11369272" cy="5963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26" name="Picture 2" descr="Governo federal relança pacto contra feminicídio e passa a expor o agressor  | Brasil de Fato">
            <a:extLst>
              <a:ext uri="{FF2B5EF4-FFF2-40B4-BE49-F238E27FC236}">
                <a16:creationId xmlns:a16="http://schemas.microsoft.com/office/drawing/2014/main" id="{92B4E2C5-70EB-46F3-9FAD-045DCCFB3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277" y="1378489"/>
            <a:ext cx="6052056" cy="4027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7356F28E-6DB0-4535-AC84-75D8CE15EECC}"/>
              </a:ext>
            </a:extLst>
          </p:cNvPr>
          <p:cNvSpPr txBox="1"/>
          <p:nvPr/>
        </p:nvSpPr>
        <p:spPr>
          <a:xfrm>
            <a:off x="464919" y="5586435"/>
            <a:ext cx="11369272" cy="646331"/>
          </a:xfrm>
          <a:prstGeom prst="rect">
            <a:avLst/>
          </a:prstGeom>
          <a:noFill/>
        </p:spPr>
        <p:txBody>
          <a:bodyPr wrap="square" rtlCol="0">
            <a:spAutoFit/>
          </a:bodyPr>
          <a:lstStyle/>
          <a:p>
            <a:r>
              <a:rPr lang="pt-BR" dirty="0"/>
              <a:t>Dados de 2025 indicam que, das mais de </a:t>
            </a:r>
            <a:r>
              <a:rPr lang="pt-BR" b="1" dirty="0">
                <a:solidFill>
                  <a:srgbClr val="7030A0"/>
                </a:solidFill>
              </a:rPr>
              <a:t>52 mil ocorrências de violência contra a mulher, 80 resultaram em feminicídio </a:t>
            </a:r>
            <a:r>
              <a:rPr lang="pt-BR" dirty="0"/>
              <a:t>e 264 foram tentativas.  </a:t>
            </a:r>
          </a:p>
        </p:txBody>
      </p:sp>
      <p:sp>
        <p:nvSpPr>
          <p:cNvPr id="3" name="CaixaDeTexto 2">
            <a:extLst>
              <a:ext uri="{FF2B5EF4-FFF2-40B4-BE49-F238E27FC236}">
                <a16:creationId xmlns:a16="http://schemas.microsoft.com/office/drawing/2014/main" id="{D935FF6D-AEDD-4FB8-955B-770F7FD73D2C}"/>
              </a:ext>
            </a:extLst>
          </p:cNvPr>
          <p:cNvSpPr txBox="1"/>
          <p:nvPr/>
        </p:nvSpPr>
        <p:spPr>
          <a:xfrm rot="16200000">
            <a:off x="1675691" y="4172973"/>
            <a:ext cx="2313839" cy="369332"/>
          </a:xfrm>
          <a:prstGeom prst="rect">
            <a:avLst/>
          </a:prstGeom>
          <a:noFill/>
        </p:spPr>
        <p:txBody>
          <a:bodyPr wrap="none" rtlCol="0">
            <a:spAutoFit/>
          </a:bodyPr>
          <a:lstStyle/>
          <a:p>
            <a:r>
              <a:rPr lang="pt-BR" b="1" dirty="0"/>
              <a:t>Imagem: </a:t>
            </a:r>
            <a:r>
              <a:rPr lang="pt-BR" dirty="0"/>
              <a:t>Brasil de Fato</a:t>
            </a:r>
          </a:p>
        </p:txBody>
      </p:sp>
      <p:sp>
        <p:nvSpPr>
          <p:cNvPr id="4" name="CaixaDeTexto 3">
            <a:extLst>
              <a:ext uri="{FF2B5EF4-FFF2-40B4-BE49-F238E27FC236}">
                <a16:creationId xmlns:a16="http://schemas.microsoft.com/office/drawing/2014/main" id="{AFBB311E-BD02-45E4-9491-85D7EA2617E2}"/>
              </a:ext>
            </a:extLst>
          </p:cNvPr>
          <p:cNvSpPr txBox="1"/>
          <p:nvPr/>
        </p:nvSpPr>
        <p:spPr>
          <a:xfrm>
            <a:off x="464919" y="493263"/>
            <a:ext cx="11503470" cy="523220"/>
          </a:xfrm>
          <a:prstGeom prst="rect">
            <a:avLst/>
          </a:prstGeom>
          <a:noFill/>
        </p:spPr>
        <p:txBody>
          <a:bodyPr wrap="none" rtlCol="0">
            <a:spAutoFit/>
          </a:bodyPr>
          <a:lstStyle/>
          <a:p>
            <a:r>
              <a:rPr lang="pt-BR" sz="2800" b="1" dirty="0">
                <a:solidFill>
                  <a:schemeClr val="bg1"/>
                </a:solidFill>
              </a:rPr>
              <a:t>Governo Federal relança pacto contra feminicídio e passa a expor o agressor</a:t>
            </a:r>
          </a:p>
        </p:txBody>
      </p:sp>
    </p:spTree>
    <p:extLst>
      <p:ext uri="{BB962C8B-B14F-4D97-AF65-F5344CB8AC3E}">
        <p14:creationId xmlns:p14="http://schemas.microsoft.com/office/powerpoint/2010/main" val="959952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F5D00D2-2C9F-4216-9558-F48018941E02}"/>
              </a:ext>
            </a:extLst>
          </p:cNvPr>
          <p:cNvSpPr txBox="1"/>
          <p:nvPr/>
        </p:nvSpPr>
        <p:spPr>
          <a:xfrm>
            <a:off x="725714" y="717274"/>
            <a:ext cx="6110515" cy="3769622"/>
          </a:xfrm>
          <a:prstGeom prst="rect">
            <a:avLst/>
          </a:prstGeom>
          <a:noFill/>
        </p:spPr>
        <p:txBody>
          <a:bodyPr wrap="square" rtlCol="0">
            <a:spAutoFit/>
          </a:bodyPr>
          <a:lstStyle/>
          <a:p>
            <a:pPr algn="just">
              <a:lnSpc>
                <a:spcPts val="2400"/>
              </a:lnSpc>
            </a:pPr>
            <a:r>
              <a:rPr lang="pt-BR" dirty="0"/>
              <a:t>O Governo Federal relançou em fevereiro deste ano o </a:t>
            </a:r>
            <a:r>
              <a:rPr lang="pt-BR" b="1" dirty="0">
                <a:solidFill>
                  <a:srgbClr val="7030A0"/>
                </a:solidFill>
              </a:rPr>
              <a:t>Pacto Nacional Brasil Contra o Feminicídio</a:t>
            </a:r>
            <a:r>
              <a:rPr lang="pt-BR" dirty="0"/>
              <a:t>. É um “relançamento” porque o pacto nasceu em 2023 e não colheu resultados. A </a:t>
            </a:r>
            <a:r>
              <a:rPr lang="pt-BR" b="1" dirty="0">
                <a:solidFill>
                  <a:srgbClr val="7030A0"/>
                </a:solidFill>
              </a:rPr>
              <a:t>nova estratégia de comunicação da campanha muda a linguagem ao colocar o foco não mais na vítima, a mulher, mas no agressor, o homem.</a:t>
            </a:r>
          </a:p>
          <a:p>
            <a:pPr algn="just">
              <a:lnSpc>
                <a:spcPts val="2400"/>
              </a:lnSpc>
            </a:pPr>
            <a:endParaRPr lang="pt-BR" dirty="0"/>
          </a:p>
          <a:p>
            <a:pPr algn="just">
              <a:lnSpc>
                <a:spcPts val="2400"/>
              </a:lnSpc>
            </a:pPr>
            <a:r>
              <a:rPr lang="pt-BR" dirty="0"/>
              <a:t>Desde que </a:t>
            </a:r>
            <a:r>
              <a:rPr lang="pt-BR" b="1" dirty="0">
                <a:solidFill>
                  <a:srgbClr val="7030A0"/>
                </a:solidFill>
              </a:rPr>
              <a:t>o crime de feminicídio foi definido há 10 anos</a:t>
            </a:r>
            <a:r>
              <a:rPr lang="pt-BR" dirty="0"/>
              <a:t>, as campanhas de publicidade exibidas nas mídias mostravam a imagem de mulheres agredidas, vulneráveis. TV e outdoor, até então, não mostravam imagens de homens recriminados ou presos. </a:t>
            </a:r>
          </a:p>
        </p:txBody>
      </p:sp>
      <p:pic>
        <p:nvPicPr>
          <p:cNvPr id="1026" name="Picture 2" descr="Três Poderes da República se unem em pacto para enfrentamento ao feminicídio  no Brasil - Portal CNJ">
            <a:extLst>
              <a:ext uri="{FF2B5EF4-FFF2-40B4-BE49-F238E27FC236}">
                <a16:creationId xmlns:a16="http://schemas.microsoft.com/office/drawing/2014/main" id="{0ED6E740-50B1-4634-8517-2B1422C07D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80" t="6956" r="11454" b="26292"/>
          <a:stretch/>
        </p:blipFill>
        <p:spPr bwMode="auto">
          <a:xfrm>
            <a:off x="6981371" y="717274"/>
            <a:ext cx="4484915" cy="257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00CC8C3C-5648-44BE-98C5-06637DFC131E}"/>
              </a:ext>
            </a:extLst>
          </p:cNvPr>
          <p:cNvSpPr txBox="1"/>
          <p:nvPr/>
        </p:nvSpPr>
        <p:spPr>
          <a:xfrm>
            <a:off x="725714" y="4459849"/>
            <a:ext cx="11466286" cy="1200329"/>
          </a:xfrm>
          <a:prstGeom prst="rect">
            <a:avLst/>
          </a:prstGeom>
          <a:noFill/>
        </p:spPr>
        <p:txBody>
          <a:bodyPr wrap="square" rtlCol="0">
            <a:spAutoFit/>
          </a:bodyPr>
          <a:lstStyle/>
          <a:p>
            <a:pPr algn="just"/>
            <a:r>
              <a:rPr lang="pt-BR" dirty="0"/>
              <a:t>A </a:t>
            </a:r>
            <a:r>
              <a:rPr lang="pt-BR" b="1" dirty="0">
                <a:solidFill>
                  <a:srgbClr val="7030A0"/>
                </a:solidFill>
              </a:rPr>
              <a:t>mudança</a:t>
            </a:r>
            <a:r>
              <a:rPr lang="pt-BR" dirty="0"/>
              <a:t> não é apenas estética, é </a:t>
            </a:r>
            <a:r>
              <a:rPr lang="pt-BR" b="1" dirty="0">
                <a:solidFill>
                  <a:srgbClr val="7030A0"/>
                </a:solidFill>
              </a:rPr>
              <a:t>de conceito</a:t>
            </a:r>
            <a:r>
              <a:rPr lang="pt-BR" dirty="0"/>
              <a:t>. A  imagem  de  mulheres   em   situação  de   vulnerabilidade, </a:t>
            </a:r>
          </a:p>
          <a:p>
            <a:pPr algn="just"/>
            <a:r>
              <a:rPr lang="pt-BR" dirty="0"/>
              <a:t>a maioria delas com um olho roxo, parece estimular e banalizar a violência. É como se  colocasse  em  primeiro </a:t>
            </a:r>
          </a:p>
          <a:p>
            <a:pPr algn="just"/>
            <a:r>
              <a:rPr lang="pt-BR" dirty="0"/>
              <a:t>plano a opção pelo espancamento.</a:t>
            </a:r>
          </a:p>
          <a:p>
            <a:endParaRPr lang="pt-BR" dirty="0"/>
          </a:p>
        </p:txBody>
      </p:sp>
      <p:pic>
        <p:nvPicPr>
          <p:cNvPr id="5" name="Picture 2" descr="Três Poderes da República se unem em pacto para enfrentamento ao feminicídio  no Brasil - Portal CNJ">
            <a:extLst>
              <a:ext uri="{FF2B5EF4-FFF2-40B4-BE49-F238E27FC236}">
                <a16:creationId xmlns:a16="http://schemas.microsoft.com/office/drawing/2014/main" id="{35A7BE8C-3823-4DB4-9321-F91AA496F6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302" r="4213" b="13541"/>
          <a:stretch/>
        </p:blipFill>
        <p:spPr bwMode="auto">
          <a:xfrm>
            <a:off x="725714" y="5414754"/>
            <a:ext cx="10740572" cy="105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20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4ABF4222-3A31-4C05-803C-244EDC1D0CA2}"/>
              </a:ext>
            </a:extLst>
          </p:cNvPr>
          <p:cNvSpPr/>
          <p:nvPr/>
        </p:nvSpPr>
        <p:spPr>
          <a:xfrm>
            <a:off x="684563" y="372647"/>
            <a:ext cx="10822873" cy="43573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E1BC4B7B-D3F2-4BFD-886D-B880D62FBABF}"/>
              </a:ext>
            </a:extLst>
          </p:cNvPr>
          <p:cNvSpPr txBox="1"/>
          <p:nvPr/>
        </p:nvSpPr>
        <p:spPr>
          <a:xfrm>
            <a:off x="684563" y="1017706"/>
            <a:ext cx="10822873" cy="6093976"/>
          </a:xfrm>
          <a:prstGeom prst="rect">
            <a:avLst/>
          </a:prstGeom>
          <a:noFill/>
        </p:spPr>
        <p:txBody>
          <a:bodyPr wrap="square" rtlCol="0">
            <a:spAutoFit/>
          </a:bodyPr>
          <a:lstStyle/>
          <a:p>
            <a:pPr algn="just"/>
            <a:r>
              <a:rPr lang="pt-BR" dirty="0"/>
              <a:t>As principais </a:t>
            </a:r>
            <a:r>
              <a:rPr lang="pt-BR" b="1" dirty="0">
                <a:solidFill>
                  <a:srgbClr val="7030A0"/>
                </a:solidFill>
              </a:rPr>
              <a:t>diferenças entre o Pacto Nacional de Prevenção aos Feminicídios de 2023 e o Pacto Nacional Brasil Contra o Feminicídio de 2026 </a:t>
            </a:r>
            <a:r>
              <a:rPr lang="pt-BR" dirty="0"/>
              <a:t>refletem uma evolução de uma iniciativa do Executivo para um </a:t>
            </a:r>
            <a:r>
              <a:rPr lang="pt-BR" dirty="0">
                <a:solidFill>
                  <a:srgbClr val="7030A0"/>
                </a:solidFill>
              </a:rPr>
              <a:t>compromisso integrado entre os Três Poderes (Executivo, Legislativo e Judiciário). </a:t>
            </a:r>
          </a:p>
          <a:p>
            <a:pPr algn="just"/>
            <a:endParaRPr lang="pt-BR" dirty="0"/>
          </a:p>
          <a:p>
            <a:pPr algn="just"/>
            <a:r>
              <a:rPr lang="pt-BR" dirty="0"/>
              <a:t>Abaixo estão as mudanças estruturais e estratégicas mais relevantes:</a:t>
            </a:r>
          </a:p>
          <a:p>
            <a:pPr algn="just"/>
            <a:br>
              <a:rPr lang="pt-BR" dirty="0"/>
            </a:br>
            <a:r>
              <a:rPr lang="pt-BR" b="1" dirty="0">
                <a:solidFill>
                  <a:srgbClr val="7030A0"/>
                </a:solidFill>
              </a:rPr>
              <a:t>1. Abrangência Institucional</a:t>
            </a:r>
          </a:p>
          <a:p>
            <a:pPr algn="just"/>
            <a:r>
              <a:rPr lang="pt-BR" b="1" dirty="0">
                <a:solidFill>
                  <a:srgbClr val="7030A0"/>
                </a:solidFill>
              </a:rPr>
              <a:t>2023: </a:t>
            </a:r>
            <a:r>
              <a:rPr lang="pt-BR" dirty="0"/>
              <a:t>Instituído pelo Decreto nº 11.640/2023, era focado primariamente em ações governamentais intersetoriais coordenadas pelo </a:t>
            </a:r>
            <a:r>
              <a:rPr lang="pt-BR" dirty="0">
                <a:solidFill>
                  <a:srgbClr val="7030A0"/>
                </a:solidFill>
              </a:rPr>
              <a:t>Ministério das Mulheres</a:t>
            </a:r>
            <a:r>
              <a:rPr lang="pt-BR" dirty="0"/>
              <a:t>.</a:t>
            </a:r>
          </a:p>
          <a:p>
            <a:pPr algn="just"/>
            <a:r>
              <a:rPr lang="pt-BR" b="1" dirty="0">
                <a:solidFill>
                  <a:srgbClr val="7030A0"/>
                </a:solidFill>
              </a:rPr>
              <a:t>2026: </a:t>
            </a:r>
            <a:r>
              <a:rPr lang="pt-BR" dirty="0"/>
              <a:t>Evoluiu para um </a:t>
            </a:r>
            <a:r>
              <a:rPr lang="pt-BR" dirty="0">
                <a:solidFill>
                  <a:srgbClr val="7030A0"/>
                </a:solidFill>
              </a:rPr>
              <a:t>pacto entre os Três Poderes</a:t>
            </a:r>
            <a:r>
              <a:rPr lang="pt-BR" dirty="0"/>
              <a:t>, assinado em fevereiro de 2026 no Palácio do Planalto. Agora inclui a participação direta do Congresso Nacional, do Conselho Nacional de Justiça (CNJ), do Conselho Nacional do Ministério Público (CNMP) e da Defensoria Pública da União. </a:t>
            </a:r>
          </a:p>
          <a:p>
            <a:pPr algn="just"/>
            <a:endParaRPr lang="pt-BR" dirty="0"/>
          </a:p>
          <a:p>
            <a:pPr algn="just"/>
            <a:r>
              <a:rPr lang="pt-BR" b="1" dirty="0">
                <a:solidFill>
                  <a:srgbClr val="7030A0"/>
                </a:solidFill>
              </a:rPr>
              <a:t>2. Mudanças na Legislação e Penas</a:t>
            </a:r>
          </a:p>
          <a:p>
            <a:pPr algn="just"/>
            <a:r>
              <a:rPr lang="pt-BR" dirty="0"/>
              <a:t>O pacto de 2026 é sustentado por marcos legais aprovados entre 2024 e 2026 que não existiam em 2023:</a:t>
            </a:r>
          </a:p>
          <a:p>
            <a:pPr algn="just"/>
            <a:r>
              <a:rPr lang="pt-BR" b="1" dirty="0">
                <a:solidFill>
                  <a:srgbClr val="7030A0"/>
                </a:solidFill>
              </a:rPr>
              <a:t>Crime Autônomo: </a:t>
            </a:r>
            <a:r>
              <a:rPr lang="pt-BR" dirty="0"/>
              <a:t>A </a:t>
            </a:r>
            <a:r>
              <a:rPr lang="pt-BR" dirty="0">
                <a:solidFill>
                  <a:srgbClr val="7030A0"/>
                </a:solidFill>
              </a:rPr>
              <a:t>Lei 14.994/2024 tornou o feminicídio um crime independente no Código Penal (Art. 121-A), deixando de ser apenas uma qualificadora do homicídio.</a:t>
            </a:r>
          </a:p>
          <a:p>
            <a:pPr algn="just"/>
            <a:r>
              <a:rPr lang="pt-BR" b="1" dirty="0">
                <a:solidFill>
                  <a:srgbClr val="7030A0"/>
                </a:solidFill>
              </a:rPr>
              <a:t>Aumento de Penas: </a:t>
            </a:r>
            <a:r>
              <a:rPr lang="pt-BR" dirty="0"/>
              <a:t>A </a:t>
            </a:r>
            <a:r>
              <a:rPr lang="pt-BR" dirty="0">
                <a:solidFill>
                  <a:srgbClr val="7030A0"/>
                </a:solidFill>
              </a:rPr>
              <a:t>pena mínima subiu de 12 para 20 anos, e a máxima foi de 30 para 40 anos de reclusão.</a:t>
            </a:r>
          </a:p>
          <a:p>
            <a:pPr algn="just"/>
            <a:r>
              <a:rPr lang="pt-BR" b="1" dirty="0">
                <a:solidFill>
                  <a:srgbClr val="7030A0"/>
                </a:solidFill>
              </a:rPr>
              <a:t>Novas Medidas Protetivas: </a:t>
            </a:r>
            <a:r>
              <a:rPr lang="pt-BR" dirty="0"/>
              <a:t>Em 2026, </a:t>
            </a:r>
            <a:r>
              <a:rPr lang="pt-BR" dirty="0">
                <a:solidFill>
                  <a:srgbClr val="7030A0"/>
                </a:solidFill>
              </a:rPr>
              <a:t>novas regras permitem o afastamento do agressor do convívio com a vítima por meio de movimentação funcional (como remoção no serviço público). </a:t>
            </a:r>
          </a:p>
          <a:p>
            <a:pPr algn="just"/>
            <a:endParaRPr lang="pt-BR" dirty="0"/>
          </a:p>
        </p:txBody>
      </p:sp>
      <p:sp>
        <p:nvSpPr>
          <p:cNvPr id="3" name="CaixaDeTexto 2">
            <a:extLst>
              <a:ext uri="{FF2B5EF4-FFF2-40B4-BE49-F238E27FC236}">
                <a16:creationId xmlns:a16="http://schemas.microsoft.com/office/drawing/2014/main" id="{6A8EF579-451E-4DF9-B0C0-F7F4E6CA8DD6}"/>
              </a:ext>
            </a:extLst>
          </p:cNvPr>
          <p:cNvSpPr txBox="1"/>
          <p:nvPr/>
        </p:nvSpPr>
        <p:spPr>
          <a:xfrm>
            <a:off x="337929" y="372647"/>
            <a:ext cx="11516140" cy="892552"/>
          </a:xfrm>
          <a:prstGeom prst="rect">
            <a:avLst/>
          </a:prstGeom>
          <a:noFill/>
        </p:spPr>
        <p:txBody>
          <a:bodyPr wrap="square" rtlCol="0">
            <a:spAutoFit/>
          </a:bodyPr>
          <a:lstStyle/>
          <a:p>
            <a:pPr algn="ctr"/>
            <a:r>
              <a:rPr lang="pt-BR" sz="2600" b="1" dirty="0">
                <a:solidFill>
                  <a:schemeClr val="bg1"/>
                </a:solidFill>
              </a:rPr>
              <a:t>Pacto Nacional Brasil Contra o Feminicídio principais diferenças 2023 e 2026</a:t>
            </a:r>
          </a:p>
          <a:p>
            <a:endParaRPr lang="pt-BR" sz="2600" dirty="0"/>
          </a:p>
        </p:txBody>
      </p:sp>
    </p:spTree>
    <p:extLst>
      <p:ext uri="{BB962C8B-B14F-4D97-AF65-F5344CB8AC3E}">
        <p14:creationId xmlns:p14="http://schemas.microsoft.com/office/powerpoint/2010/main" val="204121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F8540B4-6836-4FA6-A040-D09AD7EEED2F}"/>
              </a:ext>
            </a:extLst>
          </p:cNvPr>
          <p:cNvSpPr txBox="1"/>
          <p:nvPr/>
        </p:nvSpPr>
        <p:spPr>
          <a:xfrm>
            <a:off x="609600" y="616158"/>
            <a:ext cx="10906540" cy="5740033"/>
          </a:xfrm>
          <a:prstGeom prst="rect">
            <a:avLst/>
          </a:prstGeom>
          <a:noFill/>
        </p:spPr>
        <p:txBody>
          <a:bodyPr wrap="square">
            <a:spAutoFit/>
          </a:bodyPr>
          <a:lstStyle/>
          <a:p>
            <a:pPr algn="just"/>
            <a:r>
              <a:rPr lang="pt-BR" b="1" dirty="0">
                <a:solidFill>
                  <a:srgbClr val="7030A0"/>
                </a:solidFill>
              </a:rPr>
              <a:t>3. Foco da Estratégia de Comunicação</a:t>
            </a:r>
          </a:p>
          <a:p>
            <a:pPr algn="just"/>
            <a:r>
              <a:rPr lang="pt-BR" b="1" dirty="0">
                <a:solidFill>
                  <a:srgbClr val="7030A0"/>
                </a:solidFill>
              </a:rPr>
              <a:t>2023: </a:t>
            </a:r>
            <a:r>
              <a:rPr lang="pt-BR" dirty="0"/>
              <a:t>Foco na prevenção geral e proteção às vítimas.</a:t>
            </a:r>
          </a:p>
          <a:p>
            <a:pPr algn="just"/>
            <a:r>
              <a:rPr lang="pt-BR" b="1" dirty="0">
                <a:solidFill>
                  <a:srgbClr val="7030A0"/>
                </a:solidFill>
              </a:rPr>
              <a:t>2026: </a:t>
            </a:r>
            <a:r>
              <a:rPr lang="pt-BR" dirty="0">
                <a:solidFill>
                  <a:srgbClr val="7030A0"/>
                </a:solidFill>
              </a:rPr>
              <a:t>Mudança de linguagem sob o conceito "Todos juntos por todas". </a:t>
            </a:r>
            <a:r>
              <a:rPr lang="pt-BR" dirty="0"/>
              <a:t>A campanha agora busca explicitamente </a:t>
            </a:r>
            <a:r>
              <a:rPr lang="pt-BR" dirty="0">
                <a:solidFill>
                  <a:srgbClr val="7030A0"/>
                </a:solidFill>
              </a:rPr>
              <a:t>expor o agressor e convocar os homens a assumirem a responsabilidade no enfrentamento à violência</a:t>
            </a:r>
            <a:r>
              <a:rPr lang="pt-BR" dirty="0"/>
              <a:t>, em vez de focar apenas no comportamento da vítima. </a:t>
            </a:r>
          </a:p>
          <a:p>
            <a:pPr algn="just"/>
            <a:endParaRPr lang="pt-BR" sz="1800" dirty="0"/>
          </a:p>
          <a:p>
            <a:pPr algn="just"/>
            <a:r>
              <a:rPr lang="pt-BR" sz="1800" b="1" dirty="0">
                <a:solidFill>
                  <a:srgbClr val="7030A0"/>
                </a:solidFill>
              </a:rPr>
              <a:t>4. Gestão de Recursos e Serviços</a:t>
            </a:r>
          </a:p>
          <a:p>
            <a:pPr algn="just"/>
            <a:r>
              <a:rPr lang="pt-BR" sz="1800" b="1" dirty="0">
                <a:solidFill>
                  <a:srgbClr val="7030A0"/>
                </a:solidFill>
              </a:rPr>
              <a:t>Fundo Nacional de Segurança Pública: </a:t>
            </a:r>
            <a:r>
              <a:rPr lang="pt-BR" sz="1800" dirty="0"/>
              <a:t>Desde 2024, 10% dos repasses obrigatórios aos estados devem ser destinados ao enfrentamento da violência contra a mulher.</a:t>
            </a:r>
          </a:p>
          <a:p>
            <a:pPr algn="just"/>
            <a:r>
              <a:rPr lang="pt-BR" sz="1800" b="1" dirty="0">
                <a:solidFill>
                  <a:srgbClr val="7030A0"/>
                </a:solidFill>
              </a:rPr>
              <a:t>Ligue 180: </a:t>
            </a:r>
            <a:r>
              <a:rPr lang="pt-BR" sz="1800" dirty="0"/>
              <a:t>Em 2026, o serviço foi integrado oficialmente ao Pacto via decreto, passando a atuar não apenas no registro de denúncias, mas no direcionamento imediato à rede de atendimento e na produção de estatísticas para o sistema nacional.</a:t>
            </a:r>
          </a:p>
          <a:p>
            <a:pPr algn="just"/>
            <a:r>
              <a:rPr lang="pt-BR" sz="1800" b="1" dirty="0">
                <a:solidFill>
                  <a:srgbClr val="7030A0"/>
                </a:solidFill>
              </a:rPr>
              <a:t>Tecnologia: </a:t>
            </a:r>
            <a:r>
              <a:rPr lang="pt-BR" sz="1800" dirty="0"/>
              <a:t>Implementação de monitoramento eletrônico (tornozeleiras) para agressores durante o cumprimento de medidas protetivas de urgência. </a:t>
            </a:r>
          </a:p>
          <a:p>
            <a:pPr algn="just"/>
            <a:endParaRPr lang="pt-BR" sz="1800" dirty="0"/>
          </a:p>
          <a:p>
            <a:pPr algn="just"/>
            <a:r>
              <a:rPr lang="pt-BR" sz="1800" b="1" dirty="0">
                <a:solidFill>
                  <a:srgbClr val="7030A0"/>
                </a:solidFill>
              </a:rPr>
              <a:t>5. Novos Eixos Temáticos</a:t>
            </a:r>
          </a:p>
          <a:p>
            <a:pPr algn="just"/>
            <a:r>
              <a:rPr lang="pt-BR" sz="1800" dirty="0"/>
              <a:t>O pacto de 2026 expandiu para áreas específicas:</a:t>
            </a:r>
          </a:p>
          <a:p>
            <a:pPr algn="just">
              <a:lnSpc>
                <a:spcPts val="3000"/>
              </a:lnSpc>
            </a:pPr>
            <a:r>
              <a:rPr lang="pt-BR" sz="1800" b="1" dirty="0">
                <a:solidFill>
                  <a:srgbClr val="7030A0"/>
                </a:solidFill>
              </a:rPr>
              <a:t>Ambiente Universitário: </a:t>
            </a:r>
            <a:r>
              <a:rPr lang="pt-BR" sz="1800" dirty="0"/>
              <a:t>Lançamento de projetos para enfrentar o assédio e a violência de gênero nos </a:t>
            </a:r>
            <a:r>
              <a:rPr lang="pt-BR" sz="1800" i="1" dirty="0"/>
              <a:t>campi.</a:t>
            </a:r>
          </a:p>
          <a:p>
            <a:pPr algn="just"/>
            <a:r>
              <a:rPr lang="pt-BR" sz="1800" b="1" dirty="0">
                <a:solidFill>
                  <a:srgbClr val="7030A0"/>
                </a:solidFill>
              </a:rPr>
              <a:t>Mundo Digital: </a:t>
            </a:r>
            <a:r>
              <a:rPr lang="pt-BR" sz="1800" dirty="0"/>
              <a:t>Ações voltadas para prevenir e </a:t>
            </a:r>
            <a:r>
              <a:rPr lang="pt-BR" sz="1800" dirty="0">
                <a:solidFill>
                  <a:srgbClr val="7030A0"/>
                </a:solidFill>
              </a:rPr>
              <a:t>punir a violência contra mulheres nas redes sociais e ambientes digitais.</a:t>
            </a:r>
          </a:p>
        </p:txBody>
      </p:sp>
    </p:spTree>
    <p:extLst>
      <p:ext uri="{BB962C8B-B14F-4D97-AF65-F5344CB8AC3E}">
        <p14:creationId xmlns:p14="http://schemas.microsoft.com/office/powerpoint/2010/main" val="795713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26F7FB6E-2764-4D3D-BB56-870838BD6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2" y="0"/>
            <a:ext cx="969327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602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E2D4F739-04AE-4A2B-9078-065EAD5D4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0"/>
            <a:ext cx="9693275"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16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57CB516-6F0F-4465-82F5-B4719C54716E}"/>
              </a:ext>
            </a:extLst>
          </p:cNvPr>
          <p:cNvPicPr>
            <a:picLocks noChangeAspect="1"/>
          </p:cNvPicPr>
          <p:nvPr/>
        </p:nvPicPr>
        <p:blipFill rotWithShape="1">
          <a:blip r:embed="rId2">
            <a:extLst>
              <a:ext uri="{28A0092B-C50C-407E-A947-70E740481C1C}">
                <a14:useLocalDpi xmlns:a14="http://schemas.microsoft.com/office/drawing/2010/main" val="0"/>
              </a:ext>
            </a:extLst>
          </a:blip>
          <a:srcRect t="2114"/>
          <a:stretch/>
        </p:blipFill>
        <p:spPr>
          <a:xfrm>
            <a:off x="2830347" y="0"/>
            <a:ext cx="6531305" cy="6818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4637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F6DEACB9-37D5-42DC-A1F2-35D935141AC7}"/>
              </a:ext>
            </a:extLst>
          </p:cNvPr>
          <p:cNvSpPr/>
          <p:nvPr/>
        </p:nvSpPr>
        <p:spPr>
          <a:xfrm>
            <a:off x="392206" y="380394"/>
            <a:ext cx="11125200" cy="119291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400" b="1" dirty="0">
              <a:solidFill>
                <a:schemeClr val="bg1"/>
              </a:solidFill>
            </a:endParaRPr>
          </a:p>
        </p:txBody>
      </p:sp>
      <p:sp>
        <p:nvSpPr>
          <p:cNvPr id="2" name="Título 1">
            <a:extLst>
              <a:ext uri="{FF2B5EF4-FFF2-40B4-BE49-F238E27FC236}">
                <a16:creationId xmlns:a16="http://schemas.microsoft.com/office/drawing/2014/main" id="{8B34D6E9-CED9-425A-B3D5-D1B69C4D1763}"/>
              </a:ext>
            </a:extLst>
          </p:cNvPr>
          <p:cNvSpPr>
            <a:spLocks noGrp="1"/>
          </p:cNvSpPr>
          <p:nvPr>
            <p:ph type="title"/>
          </p:nvPr>
        </p:nvSpPr>
        <p:spPr>
          <a:xfrm>
            <a:off x="582706" y="378572"/>
            <a:ext cx="10771094" cy="1325563"/>
          </a:xfrm>
        </p:spPr>
        <p:txBody>
          <a:bodyPr>
            <a:normAutofit/>
          </a:bodyPr>
          <a:lstStyle/>
          <a:p>
            <a:pPr algn="ctr">
              <a:lnSpc>
                <a:spcPts val="4500"/>
              </a:lnSpc>
            </a:pPr>
            <a:r>
              <a:rPr lang="pt-BR" b="1" dirty="0">
                <a:solidFill>
                  <a:schemeClr val="bg1"/>
                </a:solidFill>
              </a:rPr>
              <a:t>Governo do Brasil regulamenta pensão especial para órfãos do feminicídio</a:t>
            </a:r>
          </a:p>
        </p:txBody>
      </p:sp>
      <p:sp>
        <p:nvSpPr>
          <p:cNvPr id="3" name="Espaço Reservado para Conteúdo 2">
            <a:extLst>
              <a:ext uri="{FF2B5EF4-FFF2-40B4-BE49-F238E27FC236}">
                <a16:creationId xmlns:a16="http://schemas.microsoft.com/office/drawing/2014/main" id="{BD489307-E447-460A-87AF-C8952974B063}"/>
              </a:ext>
            </a:extLst>
          </p:cNvPr>
          <p:cNvSpPr>
            <a:spLocks noGrp="1"/>
          </p:cNvSpPr>
          <p:nvPr>
            <p:ph idx="1"/>
          </p:nvPr>
        </p:nvSpPr>
        <p:spPr>
          <a:xfrm>
            <a:off x="5459506" y="1825625"/>
            <a:ext cx="6057900" cy="4351338"/>
          </a:xfrm>
        </p:spPr>
        <p:txBody>
          <a:bodyPr>
            <a:normAutofit fontScale="25000" lnSpcReduction="20000"/>
          </a:bodyPr>
          <a:lstStyle/>
          <a:p>
            <a:pPr marL="0" indent="0" algn="just">
              <a:lnSpc>
                <a:spcPts val="2000"/>
              </a:lnSpc>
              <a:buNone/>
            </a:pPr>
            <a:r>
              <a:rPr lang="pt-BR" sz="7200" dirty="0"/>
              <a:t>A </a:t>
            </a:r>
            <a:r>
              <a:rPr lang="pt-BR" sz="7200" b="1" dirty="0">
                <a:solidFill>
                  <a:srgbClr val="7030A0"/>
                </a:solidFill>
              </a:rPr>
              <a:t>pensão garante o valor de um salário mínimo mensal a crianças e adolescentes que tinham menos de 18 anos na data do óbito da mãe</a:t>
            </a:r>
            <a:r>
              <a:rPr lang="pt-BR" sz="7200" dirty="0"/>
              <a:t>, desde que a renda familiar mensal por pessoa seja igual ou inferior a um quarto do salário mínimo. O direito é igualmente assegurado aos(às) filhos(as) e dependentes de mulheres transgênero vítimas do mesmo crime.</a:t>
            </a:r>
          </a:p>
          <a:p>
            <a:pPr marL="0" indent="0" algn="just">
              <a:lnSpc>
                <a:spcPts val="2000"/>
              </a:lnSpc>
              <a:buNone/>
            </a:pPr>
            <a:r>
              <a:rPr lang="pt-BR" sz="7200" dirty="0"/>
              <a:t>De acordo com o decreto, o Instituto Nacional do Seguro Social (INSS) será o órgão responsável por receber os requerimentos, processar os pedidos e conceder o benefício. A solicitação deverá ser feita pelo representante legal do filho ou do dependente por meio dos canais de atendimento do INSS.</a:t>
            </a:r>
          </a:p>
          <a:p>
            <a:pPr marL="0" indent="0" algn="just">
              <a:lnSpc>
                <a:spcPts val="2000"/>
              </a:lnSpc>
              <a:buNone/>
            </a:pPr>
            <a:r>
              <a:rPr lang="pt-BR" sz="7200" b="1" dirty="0">
                <a:solidFill>
                  <a:srgbClr val="7030A0"/>
                </a:solidFill>
              </a:rPr>
              <a:t>REQUISITOS – </a:t>
            </a:r>
            <a:r>
              <a:rPr lang="pt-BR" sz="7200" dirty="0"/>
              <a:t>Para ter acesso à pensão, os filhos ou dependentes devem estar inscritos no Cadastro de Pessoas Físicas (CPF) e no Cadastro Único para Programas Sociais do Governo Federal (</a:t>
            </a:r>
            <a:r>
              <a:rPr lang="pt-BR" sz="7200" dirty="0" err="1"/>
              <a:t>CadÚnico</a:t>
            </a:r>
            <a:r>
              <a:rPr lang="pt-BR" sz="7200" dirty="0"/>
              <a:t>), que deverá ser atualizado a cada 24 meses.</a:t>
            </a:r>
          </a:p>
          <a:p>
            <a:pPr marL="0" indent="0" algn="just">
              <a:buNone/>
            </a:pPr>
            <a:endParaRPr lang="pt-BR" sz="3300" dirty="0"/>
          </a:p>
          <a:p>
            <a:pPr marL="0" indent="0" algn="just">
              <a:buNone/>
            </a:pPr>
            <a:endParaRPr lang="pt-BR" sz="1800" dirty="0"/>
          </a:p>
          <a:p>
            <a:pPr marL="0" indent="0" algn="just">
              <a:buNone/>
            </a:pPr>
            <a:r>
              <a:rPr lang="pt-BR" sz="1800" dirty="0"/>
              <a:t>O</a:t>
            </a:r>
          </a:p>
          <a:p>
            <a:pPr marL="0" indent="0">
              <a:buNone/>
            </a:pPr>
            <a:endParaRPr lang="pt-BR" dirty="0"/>
          </a:p>
        </p:txBody>
      </p:sp>
      <p:pic>
        <p:nvPicPr>
          <p:cNvPr id="22530" name="Picture 2" descr="Governo do Brasil on X: &quot;O presidente Lula sancionou nesta terça-feira (31)  a lei que institui pensão especial para órfãos de mulheres vítimas de  feminicídio. Os filhos e dependentes devem ter até">
            <a:extLst>
              <a:ext uri="{FF2B5EF4-FFF2-40B4-BE49-F238E27FC236}">
                <a16:creationId xmlns:a16="http://schemas.microsoft.com/office/drawing/2014/main" id="{CF111039-06F3-4902-9F61-497CFFD79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206" y="1744942"/>
            <a:ext cx="4894728" cy="4894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014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F378EF7-64E0-4559-A6FE-09D11705BAD6}"/>
              </a:ext>
            </a:extLst>
          </p:cNvPr>
          <p:cNvSpPr>
            <a:spLocks noGrp="1"/>
          </p:cNvSpPr>
          <p:nvPr>
            <p:ph idx="1"/>
          </p:nvPr>
        </p:nvSpPr>
        <p:spPr>
          <a:xfrm>
            <a:off x="744070" y="749860"/>
            <a:ext cx="10515600" cy="4351338"/>
          </a:xfrm>
        </p:spPr>
        <p:txBody>
          <a:bodyPr>
            <a:noAutofit/>
          </a:bodyPr>
          <a:lstStyle/>
          <a:p>
            <a:pPr marL="0" indent="0" algn="just">
              <a:buNone/>
            </a:pPr>
            <a:r>
              <a:rPr lang="pt-BR" sz="1800" dirty="0"/>
              <a:t>O representante legal deverá apresentar ao INSS a documentação da criança ou adolescente, seus próprios documentos de identificação e um dos seguintes documentos que relacionem o crime a um feminicídio:</a:t>
            </a:r>
          </a:p>
          <a:p>
            <a:pPr marL="0" indent="0" algn="just">
              <a:buNone/>
            </a:pPr>
            <a:r>
              <a:rPr lang="pt-BR" sz="1800" dirty="0"/>
              <a:t>     Auto de prisão em flagrante;</a:t>
            </a:r>
          </a:p>
          <a:p>
            <a:pPr marL="0" indent="0" algn="just">
              <a:buNone/>
            </a:pPr>
            <a:r>
              <a:rPr lang="pt-BR" sz="1800" dirty="0"/>
              <a:t>     Decreto de prisão preventiva;</a:t>
            </a:r>
          </a:p>
          <a:p>
            <a:pPr marL="0" indent="0">
              <a:buNone/>
            </a:pPr>
            <a:r>
              <a:rPr lang="pt-BR" sz="1800" dirty="0"/>
              <a:t>     Portaria inaugural do inquérito policial;</a:t>
            </a:r>
          </a:p>
          <a:p>
            <a:pPr marL="0" indent="0">
              <a:buNone/>
            </a:pPr>
            <a:r>
              <a:rPr lang="pt-BR" sz="1800" dirty="0"/>
              <a:t>     Relatório de conclusão do inquérito policial;</a:t>
            </a:r>
          </a:p>
          <a:p>
            <a:pPr marL="0" indent="0">
              <a:buNone/>
            </a:pPr>
            <a:r>
              <a:rPr lang="pt-BR" sz="1800" dirty="0"/>
              <a:t>     Oferecimento  da denúncia;</a:t>
            </a:r>
          </a:p>
          <a:p>
            <a:pPr marL="0" indent="0" algn="just">
              <a:buNone/>
            </a:pPr>
            <a:r>
              <a:rPr lang="pt-BR" sz="1800" dirty="0"/>
              <a:t>     Decisão cautelar ou de mérito que enquadre o fato como feminicídio; ou sentença penal condenatória transitada em julgado.</a:t>
            </a:r>
          </a:p>
          <a:p>
            <a:pPr marL="0" indent="0">
              <a:buNone/>
            </a:pPr>
            <a:endParaRPr lang="pt-BR" sz="1800" dirty="0"/>
          </a:p>
          <a:p>
            <a:pPr marL="0" indent="0" algn="just">
              <a:buNone/>
            </a:pPr>
            <a:r>
              <a:rPr lang="pt-BR" sz="1800" dirty="0"/>
              <a:t>A pensão especial não é acumulável com outros benefícios previdenciários, sendo garantido o direito de opção pelo mais vantajoso. O benefício não terá descontos nem dará direito a abono anual. Caso haja mais de um filho ou dependente, o valor será dividido em partes iguais entre eles. O texto veda a representação dos filhos e dos dependentes pelo autor, coautor ou partícipe do crime, para fins de recebimento e administração da pensão especial.</a:t>
            </a:r>
          </a:p>
          <a:p>
            <a:pPr marL="0" indent="0" algn="just">
              <a:buNone/>
            </a:pPr>
            <a:r>
              <a:rPr lang="pt-BR" sz="1800" dirty="0"/>
              <a:t>De acordo com o Decreto, o pagamento da pensão será cessado quando o beneficiário completar 18 anos; pela morte do beneficiário; pela superação do critério de renda; ou caso uma sentença definitiva desqualifique o crime como feminicídio.</a:t>
            </a:r>
          </a:p>
        </p:txBody>
      </p:sp>
      <p:sp>
        <p:nvSpPr>
          <p:cNvPr id="4" name="Elipse 3">
            <a:extLst>
              <a:ext uri="{FF2B5EF4-FFF2-40B4-BE49-F238E27FC236}">
                <a16:creationId xmlns:a16="http://schemas.microsoft.com/office/drawing/2014/main" id="{ADCB7AFE-799B-4903-BFC4-406052B30F8D}"/>
              </a:ext>
            </a:extLst>
          </p:cNvPr>
          <p:cNvSpPr/>
          <p:nvPr/>
        </p:nvSpPr>
        <p:spPr>
          <a:xfrm>
            <a:off x="847165" y="1425388"/>
            <a:ext cx="161364" cy="18825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a:extLst>
              <a:ext uri="{FF2B5EF4-FFF2-40B4-BE49-F238E27FC236}">
                <a16:creationId xmlns:a16="http://schemas.microsoft.com/office/drawing/2014/main" id="{31A8EF22-7A89-4606-AB1B-30B95C544A42}"/>
              </a:ext>
            </a:extLst>
          </p:cNvPr>
          <p:cNvSpPr/>
          <p:nvPr/>
        </p:nvSpPr>
        <p:spPr>
          <a:xfrm>
            <a:off x="847165" y="1824317"/>
            <a:ext cx="161364" cy="18825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lipse 5">
            <a:extLst>
              <a:ext uri="{FF2B5EF4-FFF2-40B4-BE49-F238E27FC236}">
                <a16:creationId xmlns:a16="http://schemas.microsoft.com/office/drawing/2014/main" id="{5F6E4671-99E7-4682-8ADB-E2C324CB965B}"/>
              </a:ext>
            </a:extLst>
          </p:cNvPr>
          <p:cNvSpPr/>
          <p:nvPr/>
        </p:nvSpPr>
        <p:spPr>
          <a:xfrm>
            <a:off x="847165" y="2195045"/>
            <a:ext cx="161364" cy="18825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lipse 6">
            <a:extLst>
              <a:ext uri="{FF2B5EF4-FFF2-40B4-BE49-F238E27FC236}">
                <a16:creationId xmlns:a16="http://schemas.microsoft.com/office/drawing/2014/main" id="{AF867F59-1A08-49BA-B82A-5AE1497EE29A}"/>
              </a:ext>
            </a:extLst>
          </p:cNvPr>
          <p:cNvSpPr/>
          <p:nvPr/>
        </p:nvSpPr>
        <p:spPr>
          <a:xfrm>
            <a:off x="856130" y="2555500"/>
            <a:ext cx="161364" cy="18825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a:extLst>
              <a:ext uri="{FF2B5EF4-FFF2-40B4-BE49-F238E27FC236}">
                <a16:creationId xmlns:a16="http://schemas.microsoft.com/office/drawing/2014/main" id="{A0FFC18B-A767-4AC3-BB85-D74B72DA61C5}"/>
              </a:ext>
            </a:extLst>
          </p:cNvPr>
          <p:cNvSpPr/>
          <p:nvPr/>
        </p:nvSpPr>
        <p:spPr>
          <a:xfrm>
            <a:off x="856130" y="2930709"/>
            <a:ext cx="161364" cy="18825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a:extLst>
              <a:ext uri="{FF2B5EF4-FFF2-40B4-BE49-F238E27FC236}">
                <a16:creationId xmlns:a16="http://schemas.microsoft.com/office/drawing/2014/main" id="{A867B4C5-B28B-45EE-989D-6A74FFF4FC6F}"/>
              </a:ext>
            </a:extLst>
          </p:cNvPr>
          <p:cNvSpPr/>
          <p:nvPr/>
        </p:nvSpPr>
        <p:spPr>
          <a:xfrm>
            <a:off x="856130" y="3301344"/>
            <a:ext cx="161364" cy="18825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50399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8BC241E-66BD-4846-A906-2EAD72D9482E}"/>
              </a:ext>
            </a:extLst>
          </p:cNvPr>
          <p:cNvSpPr/>
          <p:nvPr/>
        </p:nvSpPr>
        <p:spPr>
          <a:xfrm>
            <a:off x="0" y="0"/>
            <a:ext cx="12192000" cy="700591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spaço Reservado para Conteúdo 2">
            <a:extLst>
              <a:ext uri="{FF2B5EF4-FFF2-40B4-BE49-F238E27FC236}">
                <a16:creationId xmlns:a16="http://schemas.microsoft.com/office/drawing/2014/main" id="{A7AA6FCE-F8EC-45DB-AB91-2D8EE838E228}"/>
              </a:ext>
            </a:extLst>
          </p:cNvPr>
          <p:cNvSpPr>
            <a:spLocks noGrp="1"/>
          </p:cNvSpPr>
          <p:nvPr>
            <p:ph idx="1"/>
          </p:nvPr>
        </p:nvSpPr>
        <p:spPr/>
        <p:txBody>
          <a:bodyPr/>
          <a:lstStyle/>
          <a:p>
            <a:endParaRPr lang="pt-BR"/>
          </a:p>
        </p:txBody>
      </p:sp>
      <p:pic>
        <p:nvPicPr>
          <p:cNvPr id="23554" name="Picture 2" descr="Órfãos feminicídio: pensão é positiva, mas falta apoio psicossocial">
            <a:extLst>
              <a:ext uri="{FF2B5EF4-FFF2-40B4-BE49-F238E27FC236}">
                <a16:creationId xmlns:a16="http://schemas.microsoft.com/office/drawing/2014/main" id="{CF9A1B5E-DDD5-489E-89A3-9920040EC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41" y="235226"/>
            <a:ext cx="11641918" cy="63875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75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1BA67072-A514-440F-8DC7-3F3B89AD8A72}"/>
              </a:ext>
            </a:extLst>
          </p:cNvPr>
          <p:cNvSpPr/>
          <p:nvPr/>
        </p:nvSpPr>
        <p:spPr>
          <a:xfrm>
            <a:off x="429750" y="613618"/>
            <a:ext cx="11384879" cy="5963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7BA294AE-06DE-4772-BDAB-3BC3DEFF4895}"/>
              </a:ext>
            </a:extLst>
          </p:cNvPr>
          <p:cNvSpPr>
            <a:spLocks noGrp="1"/>
          </p:cNvSpPr>
          <p:nvPr>
            <p:ph type="title"/>
          </p:nvPr>
        </p:nvSpPr>
        <p:spPr>
          <a:xfrm>
            <a:off x="147782" y="350982"/>
            <a:ext cx="12044218" cy="1288034"/>
          </a:xfrm>
        </p:spPr>
        <p:txBody>
          <a:bodyPr>
            <a:noAutofit/>
          </a:bodyPr>
          <a:lstStyle/>
          <a:p>
            <a:pPr algn="ctr">
              <a:lnSpc>
                <a:spcPts val="3800"/>
              </a:lnSpc>
            </a:pPr>
            <a:r>
              <a:rPr lang="pt-BR" sz="3400" b="1" dirty="0">
                <a:solidFill>
                  <a:schemeClr val="bg1"/>
                </a:solidFill>
              </a:rPr>
              <a:t>O Senado Federal precisa aprovar do PL 11.340/2006</a:t>
            </a:r>
          </a:p>
        </p:txBody>
      </p:sp>
      <p:sp>
        <p:nvSpPr>
          <p:cNvPr id="3" name="Espaço Reservado para Conteúdo 2">
            <a:extLst>
              <a:ext uri="{FF2B5EF4-FFF2-40B4-BE49-F238E27FC236}">
                <a16:creationId xmlns:a16="http://schemas.microsoft.com/office/drawing/2014/main" id="{61A4AFF2-C761-48FF-94DC-5EA448E74B7C}"/>
              </a:ext>
            </a:extLst>
          </p:cNvPr>
          <p:cNvSpPr>
            <a:spLocks noGrp="1"/>
          </p:cNvSpPr>
          <p:nvPr>
            <p:ph idx="1"/>
          </p:nvPr>
        </p:nvSpPr>
        <p:spPr>
          <a:xfrm>
            <a:off x="429750" y="1462768"/>
            <a:ext cx="11384879" cy="4351338"/>
          </a:xfrm>
        </p:spPr>
        <p:txBody>
          <a:bodyPr>
            <a:noAutofit/>
          </a:bodyPr>
          <a:lstStyle/>
          <a:p>
            <a:pPr marL="0" indent="0" algn="just">
              <a:lnSpc>
                <a:spcPts val="2300"/>
              </a:lnSpc>
              <a:buNone/>
            </a:pPr>
            <a:r>
              <a:rPr lang="pt-BR" sz="1800" i="1" dirty="0"/>
              <a:t>Caso o Congresso Nacional aprove o texto em caráter terminativo e haja sanção presidencial, </a:t>
            </a:r>
            <a:r>
              <a:rPr lang="pt-BR" sz="1800" b="1" i="1" dirty="0">
                <a:solidFill>
                  <a:srgbClr val="7030A0"/>
                </a:solidFill>
              </a:rPr>
              <a:t>a inclusão expressa da violência vicária na Lei Maria da Penha poderá gerar impactos relevantes na interpretação e aplicação das normas de proteção à mulher.</a:t>
            </a:r>
          </a:p>
          <a:p>
            <a:pPr marL="0" indent="0" algn="just">
              <a:lnSpc>
                <a:spcPts val="2300"/>
              </a:lnSpc>
              <a:buNone/>
            </a:pPr>
            <a:endParaRPr lang="pt-BR" sz="1800" b="1" i="1" dirty="0">
              <a:solidFill>
                <a:srgbClr val="7030A0"/>
              </a:solidFill>
            </a:endParaRPr>
          </a:p>
          <a:p>
            <a:pPr marL="0" indent="0" algn="just">
              <a:lnSpc>
                <a:spcPts val="2300"/>
              </a:lnSpc>
              <a:buNone/>
            </a:pPr>
            <a:r>
              <a:rPr lang="pt-BR" sz="1800" b="1" dirty="0">
                <a:solidFill>
                  <a:srgbClr val="7030A0"/>
                </a:solidFill>
              </a:rPr>
              <a:t>O que pode mudar na prática</a:t>
            </a:r>
          </a:p>
          <a:p>
            <a:pPr marL="0" indent="0" algn="just">
              <a:lnSpc>
                <a:spcPts val="2300"/>
              </a:lnSpc>
              <a:buNone/>
            </a:pPr>
            <a:r>
              <a:rPr lang="pt-BR" sz="1800" dirty="0"/>
              <a:t>    </a:t>
            </a:r>
            <a:r>
              <a:rPr lang="pt-BR" sz="1800" b="1" dirty="0">
                <a:solidFill>
                  <a:srgbClr val="7030A0"/>
                </a:solidFill>
              </a:rPr>
              <a:t>Reconhecimento formal do conceito: </a:t>
            </a:r>
            <a:r>
              <a:rPr lang="pt-BR" sz="1800" dirty="0"/>
              <a:t>inclusão expressa da violência vicária no texto legal;</a:t>
            </a:r>
          </a:p>
          <a:p>
            <a:pPr marL="0" indent="0" algn="just">
              <a:lnSpc>
                <a:spcPts val="2300"/>
              </a:lnSpc>
              <a:buNone/>
            </a:pPr>
            <a:r>
              <a:rPr lang="pt-BR" sz="1800" dirty="0"/>
              <a:t>    </a:t>
            </a:r>
            <a:r>
              <a:rPr lang="pt-BR" sz="1800" b="1" dirty="0">
                <a:solidFill>
                  <a:srgbClr val="7030A0"/>
                </a:solidFill>
              </a:rPr>
              <a:t>Mais segurança jurídica nas decisões: </a:t>
            </a:r>
            <a:r>
              <a:rPr lang="pt-BR" sz="1800" dirty="0"/>
              <a:t>parâmetros mais objetivos para magistrados;</a:t>
            </a:r>
          </a:p>
          <a:p>
            <a:pPr marL="0" indent="0" algn="just">
              <a:lnSpc>
                <a:spcPts val="2300"/>
              </a:lnSpc>
              <a:buNone/>
            </a:pPr>
            <a:r>
              <a:rPr lang="pt-BR" sz="1800" dirty="0"/>
              <a:t>    </a:t>
            </a:r>
            <a:r>
              <a:rPr lang="pt-BR" sz="1800" b="1" dirty="0">
                <a:solidFill>
                  <a:srgbClr val="7030A0"/>
                </a:solidFill>
              </a:rPr>
              <a:t>Ampliação da fundamentação para medidas protetivas: </a:t>
            </a:r>
            <a:r>
              <a:rPr lang="pt-BR" sz="1800" dirty="0"/>
              <a:t>reforço da tutela preventiva;</a:t>
            </a:r>
          </a:p>
          <a:p>
            <a:pPr marL="0" indent="0" algn="just">
              <a:lnSpc>
                <a:spcPts val="2300"/>
              </a:lnSpc>
              <a:buNone/>
            </a:pPr>
            <a:r>
              <a:rPr lang="pt-BR" sz="1800" dirty="0"/>
              <a:t>    </a:t>
            </a:r>
            <a:r>
              <a:rPr lang="pt-BR" sz="1800" b="1" dirty="0">
                <a:solidFill>
                  <a:srgbClr val="7030A0"/>
                </a:solidFill>
              </a:rPr>
              <a:t>Integração com disputas de guarda: </a:t>
            </a:r>
            <a:r>
              <a:rPr lang="pt-BR" sz="1800" dirty="0"/>
              <a:t>análise conjunta entre violência doméstica e Direito de Família.</a:t>
            </a:r>
          </a:p>
          <a:p>
            <a:pPr marL="0" indent="0" algn="just">
              <a:lnSpc>
                <a:spcPts val="2300"/>
              </a:lnSpc>
              <a:buNone/>
            </a:pPr>
            <a:endParaRPr lang="pt-BR" sz="1800" dirty="0"/>
          </a:p>
          <a:p>
            <a:pPr marL="0" indent="0" algn="just">
              <a:lnSpc>
                <a:spcPts val="2300"/>
              </a:lnSpc>
              <a:buNone/>
            </a:pPr>
            <a:r>
              <a:rPr lang="pt-BR" sz="1800" dirty="0"/>
              <a:t>Até eventual promulgação, contudo, esses efeitos permanecem no campo da previsão normativa e dependerão de consolidação interpretativa pelos Tribunais, mas a aprovação na Câmara dos Deputados já pode ser considerada uma vitória da luta da violência contra a Mulher.</a:t>
            </a:r>
          </a:p>
        </p:txBody>
      </p:sp>
      <p:pic>
        <p:nvPicPr>
          <p:cNvPr id="6" name="Imagem 5">
            <a:extLst>
              <a:ext uri="{FF2B5EF4-FFF2-40B4-BE49-F238E27FC236}">
                <a16:creationId xmlns:a16="http://schemas.microsoft.com/office/drawing/2014/main" id="{0994CD0D-5DEF-4B55-8CF3-AED5D58A81F7}"/>
              </a:ext>
            </a:extLst>
          </p:cNvPr>
          <p:cNvPicPr>
            <a:picLocks noChangeAspect="1"/>
          </p:cNvPicPr>
          <p:nvPr/>
        </p:nvPicPr>
        <p:blipFill>
          <a:blip r:embed="rId2"/>
          <a:stretch>
            <a:fillRect/>
          </a:stretch>
        </p:blipFill>
        <p:spPr>
          <a:xfrm flipH="1">
            <a:off x="342664" y="3248403"/>
            <a:ext cx="434462" cy="434462"/>
          </a:xfrm>
          <a:prstGeom prst="rect">
            <a:avLst/>
          </a:prstGeom>
        </p:spPr>
      </p:pic>
      <p:pic>
        <p:nvPicPr>
          <p:cNvPr id="7" name="Imagem 6">
            <a:extLst>
              <a:ext uri="{FF2B5EF4-FFF2-40B4-BE49-F238E27FC236}">
                <a16:creationId xmlns:a16="http://schemas.microsoft.com/office/drawing/2014/main" id="{AFEEFCCE-9E66-4AEB-BEDC-A4420675203F}"/>
              </a:ext>
            </a:extLst>
          </p:cNvPr>
          <p:cNvPicPr>
            <a:picLocks noChangeAspect="1"/>
          </p:cNvPicPr>
          <p:nvPr/>
        </p:nvPicPr>
        <p:blipFill>
          <a:blip r:embed="rId2"/>
          <a:stretch>
            <a:fillRect/>
          </a:stretch>
        </p:blipFill>
        <p:spPr>
          <a:xfrm flipH="1">
            <a:off x="342664" y="3699252"/>
            <a:ext cx="434462" cy="434462"/>
          </a:xfrm>
          <a:prstGeom prst="rect">
            <a:avLst/>
          </a:prstGeom>
        </p:spPr>
      </p:pic>
      <p:pic>
        <p:nvPicPr>
          <p:cNvPr id="8" name="Imagem 7">
            <a:extLst>
              <a:ext uri="{FF2B5EF4-FFF2-40B4-BE49-F238E27FC236}">
                <a16:creationId xmlns:a16="http://schemas.microsoft.com/office/drawing/2014/main" id="{24BE198F-3154-4D0A-BC5A-3141FF7BA025}"/>
              </a:ext>
            </a:extLst>
          </p:cNvPr>
          <p:cNvPicPr>
            <a:picLocks noChangeAspect="1"/>
          </p:cNvPicPr>
          <p:nvPr/>
        </p:nvPicPr>
        <p:blipFill>
          <a:blip r:embed="rId2"/>
          <a:stretch>
            <a:fillRect/>
          </a:stretch>
        </p:blipFill>
        <p:spPr>
          <a:xfrm flipH="1">
            <a:off x="342664" y="4108470"/>
            <a:ext cx="434462" cy="434462"/>
          </a:xfrm>
          <a:prstGeom prst="rect">
            <a:avLst/>
          </a:prstGeom>
        </p:spPr>
      </p:pic>
      <p:pic>
        <p:nvPicPr>
          <p:cNvPr id="9" name="Imagem 8">
            <a:extLst>
              <a:ext uri="{FF2B5EF4-FFF2-40B4-BE49-F238E27FC236}">
                <a16:creationId xmlns:a16="http://schemas.microsoft.com/office/drawing/2014/main" id="{75178337-5F33-4287-8B10-D3DBF4E0FEB5}"/>
              </a:ext>
            </a:extLst>
          </p:cNvPr>
          <p:cNvPicPr>
            <a:picLocks noChangeAspect="1"/>
          </p:cNvPicPr>
          <p:nvPr/>
        </p:nvPicPr>
        <p:blipFill>
          <a:blip r:embed="rId2"/>
          <a:stretch>
            <a:fillRect/>
          </a:stretch>
        </p:blipFill>
        <p:spPr>
          <a:xfrm flipH="1">
            <a:off x="342664" y="4525219"/>
            <a:ext cx="434462" cy="434462"/>
          </a:xfrm>
          <a:prstGeom prst="rect">
            <a:avLst/>
          </a:prstGeom>
        </p:spPr>
      </p:pic>
    </p:spTree>
    <p:extLst>
      <p:ext uri="{BB962C8B-B14F-4D97-AF65-F5344CB8AC3E}">
        <p14:creationId xmlns:p14="http://schemas.microsoft.com/office/powerpoint/2010/main" val="2742207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F4F155D-9C19-43A7-A6D7-87FEA58C933F}"/>
              </a:ext>
            </a:extLst>
          </p:cNvPr>
          <p:cNvSpPr>
            <a:spLocks noGrp="1"/>
          </p:cNvSpPr>
          <p:nvPr>
            <p:ph idx="1"/>
          </p:nvPr>
        </p:nvSpPr>
        <p:spPr>
          <a:xfrm>
            <a:off x="644373" y="569118"/>
            <a:ext cx="11161058" cy="5719763"/>
          </a:xfrm>
        </p:spPr>
        <p:txBody>
          <a:bodyPr>
            <a:noAutofit/>
          </a:bodyPr>
          <a:lstStyle/>
          <a:p>
            <a:pPr marL="0" indent="0" algn="just">
              <a:buNone/>
            </a:pPr>
            <a:r>
              <a:rPr lang="pt-BR" sz="1800" b="1" dirty="0">
                <a:solidFill>
                  <a:srgbClr val="7030A0"/>
                </a:solidFill>
              </a:rPr>
              <a:t>Crianças e adolescentes filhos de mulheres vítimas de feminicídio são considerados vítimas indiretas </a:t>
            </a:r>
            <a:r>
              <a:rPr lang="pt-BR" sz="1800" dirty="0"/>
              <a:t>porque, se não sofrem a violência diretamente, </a:t>
            </a:r>
            <a:r>
              <a:rPr lang="pt-BR" sz="1800" dirty="0">
                <a:solidFill>
                  <a:srgbClr val="7030A0"/>
                </a:solidFill>
              </a:rPr>
              <a:t>são afetados pelo resto da vida por desamparo financeiro e cicatrizes psicológicas</a:t>
            </a:r>
            <a:r>
              <a:rPr lang="pt-BR" sz="1800" dirty="0"/>
              <a:t>.</a:t>
            </a:r>
          </a:p>
          <a:p>
            <a:pPr marL="0" indent="0" algn="just">
              <a:buNone/>
            </a:pPr>
            <a:r>
              <a:rPr lang="pt-BR" sz="1800" b="1" dirty="0">
                <a:solidFill>
                  <a:srgbClr val="7030A0"/>
                </a:solidFill>
              </a:rPr>
              <a:t>Apesar de a nova lei brasileira ser considerada um avanço por tratar do aspecto financeiro, ainda há falta de efetividade na prestação de atendimento psicossocial na avaliação de especialistas.</a:t>
            </a:r>
          </a:p>
          <a:p>
            <a:pPr marL="0" indent="0" algn="just">
              <a:buNone/>
            </a:pPr>
            <a:r>
              <a:rPr lang="pt-BR" sz="1800" dirty="0"/>
              <a:t>Uma pesquisa publicada na Revista do Ministério Público do Rio Grande do Sul em 2024 analisou 34 processos de casos consumados no Distrito Federal entre 2016 e 2017. Segundo o estudo, os crimes tiveram “imenso impacto” na vida dos filhos, com quadros de automutilação, regressão do comportamento, retraimento e pesadelos.</a:t>
            </a:r>
          </a:p>
          <a:p>
            <a:pPr marL="0" indent="0" algn="just">
              <a:buNone/>
            </a:pPr>
            <a:r>
              <a:rPr lang="pt-BR" sz="1800" dirty="0"/>
              <a:t>Apesar de fazer parte do Estatuto da Criança e do Adolescente (ECA), a previsão de acompanhamento psicológico muitas vezes não é comunicada aos familiares.</a:t>
            </a:r>
          </a:p>
          <a:p>
            <a:pPr marL="0" indent="0" algn="just">
              <a:buNone/>
            </a:pPr>
            <a:r>
              <a:rPr lang="pt-BR" sz="1800" dirty="0">
                <a:solidFill>
                  <a:srgbClr val="7030A0"/>
                </a:solidFill>
              </a:rPr>
              <a:t>A pensão especial tem o objetivo de fazer uma reparação econômica para as crianças e adolescentes que não raro se tornam órfãos duplos – tendo em vista que, em muitos casos, o autor do crime é o próprio pai, que depois é preso, foge ou se suicida. </a:t>
            </a:r>
            <a:r>
              <a:rPr lang="pt-BR" sz="1800" dirty="0"/>
              <a:t>O último relatório da ONU Mulheres mostra que, em 2023, 60% dos feminicídios no mundo foram cometidos por um parceiro íntimo ou membro da família. </a:t>
            </a:r>
          </a:p>
          <a:p>
            <a:pPr marL="0" indent="0" algn="just">
              <a:buNone/>
            </a:pPr>
            <a:r>
              <a:rPr lang="pt-BR" sz="1800" dirty="0"/>
              <a:t>Além disso, </a:t>
            </a:r>
            <a:r>
              <a:rPr lang="pt-BR" sz="1800" dirty="0">
                <a:solidFill>
                  <a:srgbClr val="7030A0"/>
                </a:solidFill>
              </a:rPr>
              <a:t>boa parte das crianças está presente no momento do crime</a:t>
            </a:r>
            <a:r>
              <a:rPr lang="pt-BR" sz="1800" dirty="0"/>
              <a:t>. Segundo o </a:t>
            </a:r>
            <a:r>
              <a:rPr lang="pt-BR" sz="1800" dirty="0" err="1"/>
              <a:t>DataSenado</a:t>
            </a:r>
            <a:r>
              <a:rPr lang="pt-BR" sz="1800" dirty="0"/>
              <a:t>, </a:t>
            </a:r>
            <a:r>
              <a:rPr lang="pt-BR" sz="1800" b="1" dirty="0">
                <a:solidFill>
                  <a:srgbClr val="7030A0"/>
                </a:solidFill>
              </a:rPr>
              <a:t>71% dos casos de violência contra a mulher tiveram testemunhas, e, desses, sete em cada 10 eram filhos(as)</a:t>
            </a:r>
            <a:r>
              <a:rPr lang="pt-BR" sz="1800" dirty="0"/>
              <a:t>. De acordo com o Fórum de Segurança Pública, um quarto das agressões sofridas por mulheres no ano passado aconteceu na frente dos(as) filhos(as).</a:t>
            </a:r>
          </a:p>
          <a:p>
            <a:pPr marL="0" indent="0" algn="just">
              <a:buNone/>
            </a:pPr>
            <a:r>
              <a:rPr lang="pt-BR" sz="1800" dirty="0"/>
              <a:t>O benefício aos órfãos segue as regras da Previdência Social. Caso a mulher deixe mais de um(a) filho(a), a pensão é dividida entre os irmãos. Não pode haver acúmulo com outros programas sociais do Governo Federal, ficando a cargo do responsável escolher qual é o mais vantajoso.</a:t>
            </a:r>
          </a:p>
        </p:txBody>
      </p:sp>
    </p:spTree>
    <p:extLst>
      <p:ext uri="{BB962C8B-B14F-4D97-AF65-F5344CB8AC3E}">
        <p14:creationId xmlns:p14="http://schemas.microsoft.com/office/powerpoint/2010/main" val="998352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C3009ADC-41CF-452F-8AD6-BDEC813BA598}"/>
              </a:ext>
            </a:extLst>
          </p:cNvPr>
          <p:cNvSpPr/>
          <p:nvPr/>
        </p:nvSpPr>
        <p:spPr>
          <a:xfrm>
            <a:off x="0" y="0"/>
            <a:ext cx="12563061" cy="70369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19FB290B-9057-4708-9E42-D9C45C744F01}"/>
              </a:ext>
            </a:extLst>
          </p:cNvPr>
          <p:cNvSpPr>
            <a:spLocks noGrp="1"/>
          </p:cNvSpPr>
          <p:nvPr>
            <p:ph type="title"/>
          </p:nvPr>
        </p:nvSpPr>
        <p:spPr/>
        <p:txBody>
          <a:bodyPr/>
          <a:lstStyle/>
          <a:p>
            <a:pPr algn="ctr"/>
            <a:r>
              <a:rPr lang="pt-BR" b="1" dirty="0">
                <a:solidFill>
                  <a:srgbClr val="FFFFFF"/>
                </a:solidFill>
              </a:rPr>
              <a:t>Ontem (24/03/2026) o Senado Federal aprovou que misoginia é crime</a:t>
            </a:r>
          </a:p>
        </p:txBody>
      </p:sp>
      <p:pic>
        <p:nvPicPr>
          <p:cNvPr id="6" name="Espaço Reservado para Conteúdo 5">
            <a:extLst>
              <a:ext uri="{FF2B5EF4-FFF2-40B4-BE49-F238E27FC236}">
                <a16:creationId xmlns:a16="http://schemas.microsoft.com/office/drawing/2014/main" id="{4EA76992-8903-BF0E-FEDF-9F2C19D996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276" y="1911515"/>
            <a:ext cx="5988938" cy="4351338"/>
          </a:xfrm>
          <a:prstGeom prst="rect">
            <a:avLst/>
          </a:prstGeom>
        </p:spPr>
      </p:pic>
      <p:pic>
        <p:nvPicPr>
          <p:cNvPr id="27650" name="Picture 2" descr="Os desafios para a garantia dos direitos da mulher – Jornal da USP">
            <a:extLst>
              <a:ext uri="{FF2B5EF4-FFF2-40B4-BE49-F238E27FC236}">
                <a16:creationId xmlns:a16="http://schemas.microsoft.com/office/drawing/2014/main" id="{A41B5003-F2FD-4E3E-BE0F-294C21032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641" y="3518452"/>
            <a:ext cx="5084319" cy="2803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290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C054FC1-DF81-4211-AD77-E0EFAC267D29}"/>
              </a:ext>
            </a:extLst>
          </p:cNvPr>
          <p:cNvSpPr/>
          <p:nvPr/>
        </p:nvSpPr>
        <p:spPr>
          <a:xfrm>
            <a:off x="392206" y="380394"/>
            <a:ext cx="11125200" cy="119291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400" b="1" dirty="0">
              <a:solidFill>
                <a:schemeClr val="bg1"/>
              </a:solidFill>
            </a:endParaRPr>
          </a:p>
        </p:txBody>
      </p:sp>
      <p:sp>
        <p:nvSpPr>
          <p:cNvPr id="2" name="Título 1">
            <a:extLst>
              <a:ext uri="{FF2B5EF4-FFF2-40B4-BE49-F238E27FC236}">
                <a16:creationId xmlns:a16="http://schemas.microsoft.com/office/drawing/2014/main" id="{BD1077CA-C592-4A99-9D5A-D7603E7B6151}"/>
              </a:ext>
            </a:extLst>
          </p:cNvPr>
          <p:cNvSpPr>
            <a:spLocks noGrp="1"/>
          </p:cNvSpPr>
          <p:nvPr>
            <p:ph type="title"/>
          </p:nvPr>
        </p:nvSpPr>
        <p:spPr/>
        <p:txBody>
          <a:bodyPr/>
          <a:lstStyle/>
          <a:p>
            <a:pPr algn="ctr"/>
            <a:r>
              <a:rPr lang="pt-BR" b="1" dirty="0">
                <a:solidFill>
                  <a:schemeClr val="bg1"/>
                </a:solidFill>
              </a:rPr>
              <a:t>Lei Maria da Penha (11.340/2006) completa </a:t>
            </a:r>
            <a:br>
              <a:rPr lang="pt-BR" b="1" dirty="0">
                <a:solidFill>
                  <a:schemeClr val="bg1"/>
                </a:solidFill>
              </a:rPr>
            </a:br>
            <a:r>
              <a:rPr lang="pt-BR" b="1" dirty="0">
                <a:solidFill>
                  <a:schemeClr val="bg1"/>
                </a:solidFill>
              </a:rPr>
              <a:t>20 anos em agosto de 2026</a:t>
            </a:r>
          </a:p>
        </p:txBody>
      </p:sp>
      <p:sp>
        <p:nvSpPr>
          <p:cNvPr id="3" name="Espaço Reservado para Conteúdo 2">
            <a:extLst>
              <a:ext uri="{FF2B5EF4-FFF2-40B4-BE49-F238E27FC236}">
                <a16:creationId xmlns:a16="http://schemas.microsoft.com/office/drawing/2014/main" id="{9C1DA0DC-5D6E-43BA-8EBF-98C3B98A3CA9}"/>
              </a:ext>
            </a:extLst>
          </p:cNvPr>
          <p:cNvSpPr>
            <a:spLocks noGrp="1"/>
          </p:cNvSpPr>
          <p:nvPr>
            <p:ph idx="1"/>
          </p:nvPr>
        </p:nvSpPr>
        <p:spPr>
          <a:xfrm>
            <a:off x="392206" y="1825625"/>
            <a:ext cx="11125200" cy="4351338"/>
          </a:xfrm>
        </p:spPr>
        <p:txBody>
          <a:bodyPr>
            <a:noAutofit/>
          </a:bodyPr>
          <a:lstStyle/>
          <a:p>
            <a:pPr marL="0" indent="0" algn="just">
              <a:buNone/>
            </a:pPr>
            <a:r>
              <a:rPr lang="pt-BR" sz="1800" dirty="0"/>
              <a:t>A Lei Maria da Penha (11.340/2006) completa 20 anos em agosto de 2026, consolidando-se como </a:t>
            </a:r>
            <a:r>
              <a:rPr lang="pt-BR" sz="1800" b="1" dirty="0">
                <a:solidFill>
                  <a:srgbClr val="7030A0"/>
                </a:solidFill>
              </a:rPr>
              <a:t>o principal marco jurídico brasileiro no enfrentamento à violência doméstica</a:t>
            </a:r>
            <a:r>
              <a:rPr lang="pt-BR" sz="1800" dirty="0"/>
              <a:t>. Com mais de 18 alterações legislativas, a norma evoluiu para reconhecer 5 formas de violência (física, psicológica, sexual, patrimonial e moral) e garantir proteção trabalhista e medidas de urgência. </a:t>
            </a:r>
          </a:p>
          <a:p>
            <a:pPr marL="0" indent="0" algn="just">
              <a:buNone/>
            </a:pPr>
            <a:r>
              <a:rPr lang="pt-BR" sz="1800" b="1" dirty="0">
                <a:solidFill>
                  <a:srgbClr val="7030A0"/>
                </a:solidFill>
              </a:rPr>
              <a:t>Principais Avanços e Contexto (2006-2026):</a:t>
            </a:r>
          </a:p>
          <a:p>
            <a:pPr marL="0" indent="0" algn="just">
              <a:buNone/>
            </a:pPr>
            <a:r>
              <a:rPr lang="pt-BR" sz="1800" b="1" dirty="0">
                <a:solidFill>
                  <a:srgbClr val="7030A0"/>
                </a:solidFill>
              </a:rPr>
              <a:t>Avanço na Proteção: </a:t>
            </a:r>
            <a:r>
              <a:rPr lang="pt-BR" sz="1800" dirty="0"/>
              <a:t>Estabelecimento de medidas protetivas de urgência, como o afastamento do agressor do lar e a proibição de contato.</a:t>
            </a:r>
          </a:p>
          <a:p>
            <a:pPr marL="0" indent="0" algn="just">
              <a:buNone/>
            </a:pPr>
            <a:r>
              <a:rPr lang="pt-BR" sz="1800" b="1" dirty="0">
                <a:solidFill>
                  <a:srgbClr val="7030A0"/>
                </a:solidFill>
              </a:rPr>
              <a:t>Mudanças Legais: </a:t>
            </a:r>
            <a:r>
              <a:rPr lang="pt-BR" sz="1800" dirty="0"/>
              <a:t>Tipificação do feminicídio (2015), prisão imediata por descumprimento de medida protetiva (2018), e a inclusão da violência psicológica como crime (2021).</a:t>
            </a:r>
          </a:p>
          <a:p>
            <a:pPr marL="0" indent="0" algn="just">
              <a:buNone/>
            </a:pPr>
            <a:r>
              <a:rPr lang="pt-BR" sz="1800" b="1" dirty="0">
                <a:solidFill>
                  <a:srgbClr val="7030A0"/>
                </a:solidFill>
              </a:rPr>
              <a:t>Trabalho e Renda: </a:t>
            </a:r>
            <a:r>
              <a:rPr lang="pt-BR" sz="1800" dirty="0"/>
              <a:t>Garantia de manutenção do vínculo trabalhista por até seis meses para a vítima, com regramento definido pelo STF sobre benefícios em caso de afastamento.</a:t>
            </a:r>
          </a:p>
          <a:p>
            <a:pPr marL="0" indent="0" algn="just">
              <a:buNone/>
            </a:pPr>
            <a:r>
              <a:rPr lang="pt-BR" sz="1800" b="1" dirty="0">
                <a:solidFill>
                  <a:srgbClr val="7030A0"/>
                </a:solidFill>
              </a:rPr>
              <a:t>Desafios: </a:t>
            </a:r>
            <a:r>
              <a:rPr lang="pt-BR" sz="1800" dirty="0"/>
              <a:t>Apesar dos avanços, o Brasil registrou recorde de 1.470 feminicídios em 2025, evidenciando a necessidade de maior efetividade nas políticas de prevenção e proteção.</a:t>
            </a:r>
          </a:p>
          <a:p>
            <a:pPr marL="0" indent="0" algn="just">
              <a:buNone/>
            </a:pPr>
            <a:r>
              <a:rPr lang="pt-BR" sz="1800" b="1" dirty="0">
                <a:solidFill>
                  <a:srgbClr val="7030A0"/>
                </a:solidFill>
              </a:rPr>
              <a:t>Reconhecimento: </a:t>
            </a:r>
            <a:r>
              <a:rPr lang="pt-BR" sz="1800" dirty="0"/>
              <a:t>A lei teve seu nome oficializado recentemente e é uma das legislações mais avançadas do mundo no combate à violência de gênero. </a:t>
            </a:r>
          </a:p>
        </p:txBody>
      </p:sp>
    </p:spTree>
    <p:extLst>
      <p:ext uri="{BB962C8B-B14F-4D97-AF65-F5344CB8AC3E}">
        <p14:creationId xmlns:p14="http://schemas.microsoft.com/office/powerpoint/2010/main" val="3139706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B40C7CB-10FE-4F25-8809-791AFEA1E006}"/>
              </a:ext>
            </a:extLst>
          </p:cNvPr>
          <p:cNvSpPr>
            <a:spLocks noGrp="1"/>
          </p:cNvSpPr>
          <p:nvPr>
            <p:ph idx="1"/>
          </p:nvPr>
        </p:nvSpPr>
        <p:spPr>
          <a:xfrm>
            <a:off x="623047" y="521260"/>
            <a:ext cx="10945906" cy="4351338"/>
          </a:xfrm>
        </p:spPr>
        <p:txBody>
          <a:bodyPr>
            <a:normAutofit fontScale="25000" lnSpcReduction="20000"/>
          </a:bodyPr>
          <a:lstStyle/>
          <a:p>
            <a:pPr marL="0" indent="0">
              <a:buNone/>
            </a:pPr>
            <a:r>
              <a:rPr lang="pt-BR" sz="7200" b="1" dirty="0">
                <a:solidFill>
                  <a:srgbClr val="7030A0"/>
                </a:solidFill>
              </a:rPr>
              <a:t>Pontos Jurídicos Relevantes:</a:t>
            </a:r>
            <a:br>
              <a:rPr lang="pt-BR" sz="7200" b="1" dirty="0">
                <a:solidFill>
                  <a:srgbClr val="7030A0"/>
                </a:solidFill>
              </a:rPr>
            </a:br>
            <a:endParaRPr lang="pt-BR" sz="7200" b="1" dirty="0">
              <a:solidFill>
                <a:srgbClr val="7030A0"/>
              </a:solidFill>
            </a:endParaRPr>
          </a:p>
          <a:p>
            <a:pPr marL="0" indent="0" algn="just">
              <a:buNone/>
            </a:pPr>
            <a:r>
              <a:rPr lang="pt-BR" sz="7200" b="1" dirty="0">
                <a:solidFill>
                  <a:srgbClr val="7030A0"/>
                </a:solidFill>
              </a:rPr>
              <a:t>1. Medidas Protetivas de Urgência (</a:t>
            </a:r>
            <a:r>
              <a:rPr lang="pt-BR" sz="7200" b="1" dirty="0" err="1">
                <a:solidFill>
                  <a:srgbClr val="7030A0"/>
                </a:solidFill>
              </a:rPr>
              <a:t>MPUs</a:t>
            </a:r>
            <a:r>
              <a:rPr lang="pt-BR" sz="7200" b="1" dirty="0">
                <a:solidFill>
                  <a:srgbClr val="7030A0"/>
                </a:solidFill>
              </a:rPr>
              <a:t>) </a:t>
            </a:r>
          </a:p>
          <a:p>
            <a:pPr algn="just"/>
            <a:r>
              <a:rPr lang="pt-BR" sz="7200" b="1" dirty="0">
                <a:solidFill>
                  <a:srgbClr val="7030A0"/>
                </a:solidFill>
              </a:rPr>
              <a:t>Prazo Indeterminado: </a:t>
            </a:r>
            <a:r>
              <a:rPr lang="pt-BR" sz="7200" dirty="0"/>
              <a:t>O Superior Tribunal de Justiça (STJ) firmou entendimento de que as medidas protetivas têm natureza cautelar e vigoram por prazo indeterminado, enquanto persistir o risco à vítima, não se extinguindo automaticamente.</a:t>
            </a:r>
          </a:p>
          <a:p>
            <a:pPr algn="just"/>
            <a:r>
              <a:rPr lang="pt-BR" sz="7200" b="1" dirty="0">
                <a:solidFill>
                  <a:srgbClr val="7030A0"/>
                </a:solidFill>
              </a:rPr>
              <a:t>Descumprimento e Tornozeleira: </a:t>
            </a:r>
            <a:r>
              <a:rPr lang="pt-BR" sz="7200" dirty="0"/>
              <a:t>A violação de medida protetiva é crime (Art. 24-A) com pena de 2 a 5 anos de reclusão. Em 2026, foi aprovada a regra de uso imediato de tornozeleira eletrônica em casos de alto risco.</a:t>
            </a:r>
          </a:p>
          <a:p>
            <a:pPr algn="just"/>
            <a:r>
              <a:rPr lang="pt-BR" sz="7200" b="1" dirty="0">
                <a:solidFill>
                  <a:srgbClr val="7030A0"/>
                </a:solidFill>
              </a:rPr>
              <a:t>Independência</a:t>
            </a:r>
            <a:r>
              <a:rPr lang="pt-BR" sz="7200" dirty="0"/>
              <a:t>: As medidas podem ser concedidas de forma autônoma, sem necessidade de inquérito ou ação penal em andamento. </a:t>
            </a:r>
          </a:p>
          <a:p>
            <a:pPr algn="just"/>
            <a:endParaRPr lang="pt-BR" sz="7200" dirty="0"/>
          </a:p>
          <a:p>
            <a:pPr marL="0" indent="0" algn="just">
              <a:buNone/>
            </a:pPr>
            <a:r>
              <a:rPr lang="pt-BR" sz="7200" b="1" dirty="0">
                <a:solidFill>
                  <a:srgbClr val="7030A0"/>
                </a:solidFill>
              </a:rPr>
              <a:t>2. Ações Penais e Aspectos Processuais</a:t>
            </a:r>
          </a:p>
          <a:p>
            <a:pPr algn="just"/>
            <a:r>
              <a:rPr lang="pt-BR" sz="7200" b="1" dirty="0">
                <a:solidFill>
                  <a:srgbClr val="7030A0"/>
                </a:solidFill>
              </a:rPr>
              <a:t>Natureza Pública Incondicionada: </a:t>
            </a:r>
            <a:r>
              <a:rPr lang="pt-BR" sz="7200" dirty="0"/>
              <a:t>A ação penal é pública incondicionada, o que significa que o Ministério Público pode processar o agressor sem a necessidade de representação da vítima, e esta não pode desistir da ação após o oferecimento da denúncia.</a:t>
            </a:r>
          </a:p>
          <a:p>
            <a:pPr algn="just"/>
            <a:r>
              <a:rPr lang="pt-BR" sz="7200" b="1" dirty="0">
                <a:solidFill>
                  <a:srgbClr val="7030A0"/>
                </a:solidFill>
              </a:rPr>
              <a:t>Vedação da Lei 9.099/1995: </a:t>
            </a:r>
            <a:r>
              <a:rPr lang="pt-BR" sz="7200" dirty="0"/>
              <a:t>Não se aplica a Lei Maria da Penha institutos </a:t>
            </a:r>
            <a:r>
              <a:rPr lang="pt-BR" sz="7200" dirty="0" err="1"/>
              <a:t>despenalizadores</a:t>
            </a:r>
            <a:r>
              <a:rPr lang="pt-BR" sz="7200" dirty="0"/>
              <a:t> da Lei dos Juizados Especiais, como a suspensão condicional do processo, transação penal ou troca de pena por cesta básica.</a:t>
            </a:r>
          </a:p>
          <a:p>
            <a:pPr algn="just"/>
            <a:r>
              <a:rPr lang="pt-BR" sz="7200" b="1" dirty="0">
                <a:solidFill>
                  <a:srgbClr val="7030A0"/>
                </a:solidFill>
              </a:rPr>
              <a:t>Perspectiva de Gênero:</a:t>
            </a:r>
            <a:r>
              <a:rPr lang="pt-BR" sz="7200" dirty="0"/>
              <a:t> Decisões judiciais devem adotar a perspectiva de gênero, conforme alterações recentes (Lei 14.550/2023) que reforçam o caráter protetivo e igualitário da lei. </a:t>
            </a:r>
          </a:p>
          <a:p>
            <a:pPr algn="just"/>
            <a:endParaRPr lang="pt-BR" sz="7200" dirty="0"/>
          </a:p>
          <a:p>
            <a:pPr marL="0" indent="0" algn="just">
              <a:buNone/>
            </a:pPr>
            <a:r>
              <a:rPr lang="pt-BR" sz="7200" b="1" dirty="0">
                <a:solidFill>
                  <a:srgbClr val="7030A0"/>
                </a:solidFill>
              </a:rPr>
              <a:t>3. Abrangência e Sujeitos da Lei</a:t>
            </a:r>
          </a:p>
          <a:p>
            <a:pPr algn="just"/>
            <a:r>
              <a:rPr lang="pt-BR" sz="7200" b="1" dirty="0">
                <a:solidFill>
                  <a:srgbClr val="7030A0"/>
                </a:solidFill>
              </a:rPr>
              <a:t>Violência contra Trans: </a:t>
            </a:r>
            <a:r>
              <a:rPr lang="pt-BR" sz="7200" dirty="0"/>
              <a:t>A Lei se aplica a mulheres transexuais, conforme entendimento consolidado no STJ.</a:t>
            </a:r>
          </a:p>
        </p:txBody>
      </p:sp>
    </p:spTree>
    <p:extLst>
      <p:ext uri="{BB962C8B-B14F-4D97-AF65-F5344CB8AC3E}">
        <p14:creationId xmlns:p14="http://schemas.microsoft.com/office/powerpoint/2010/main" val="3280164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201B02F-50E7-4369-B3B2-2991C62C7C92}"/>
              </a:ext>
            </a:extLst>
          </p:cNvPr>
          <p:cNvSpPr>
            <a:spLocks noGrp="1"/>
          </p:cNvSpPr>
          <p:nvPr>
            <p:ph idx="1"/>
          </p:nvPr>
        </p:nvSpPr>
        <p:spPr>
          <a:xfrm>
            <a:off x="838200" y="470647"/>
            <a:ext cx="10515600" cy="5706316"/>
          </a:xfrm>
        </p:spPr>
        <p:txBody>
          <a:bodyPr>
            <a:normAutofit/>
          </a:bodyPr>
          <a:lstStyle/>
          <a:p>
            <a:pPr algn="just"/>
            <a:r>
              <a:rPr lang="pt-BR" sz="1800" b="1" dirty="0" err="1">
                <a:solidFill>
                  <a:srgbClr val="7030A0"/>
                </a:solidFill>
              </a:rPr>
              <a:t>Homoafetividade</a:t>
            </a:r>
            <a:r>
              <a:rPr lang="pt-BR" sz="1800" b="1" dirty="0">
                <a:solidFill>
                  <a:srgbClr val="7030A0"/>
                </a:solidFill>
              </a:rPr>
              <a:t>: </a:t>
            </a:r>
            <a:r>
              <a:rPr lang="pt-BR" sz="1800" dirty="0"/>
              <a:t>A Lei aplica-se às relações homoafetivas, inclusive com medidas protetivas em favor de homens em contexto de vulnerabilidade, sendo o descumprimento enquadrado pelo 338A do Código Penal.</a:t>
            </a:r>
            <a:endParaRPr lang="pt-BR" sz="1800" b="1" dirty="0">
              <a:solidFill>
                <a:srgbClr val="7030A0"/>
              </a:solidFill>
            </a:endParaRPr>
          </a:p>
          <a:p>
            <a:pPr algn="just"/>
            <a:r>
              <a:rPr lang="pt-BR" sz="1800" b="1" dirty="0">
                <a:solidFill>
                  <a:srgbClr val="7030A0"/>
                </a:solidFill>
              </a:rPr>
              <a:t>Cinco Formas de Violência: </a:t>
            </a:r>
            <a:r>
              <a:rPr lang="pt-BR" sz="1800" dirty="0"/>
              <a:t>A norma tipifica a violência em física, psicológica, sexual, patrimonial e moral. </a:t>
            </a:r>
          </a:p>
          <a:p>
            <a:pPr algn="just"/>
            <a:endParaRPr lang="pt-BR" sz="1800" dirty="0"/>
          </a:p>
          <a:p>
            <a:pPr marL="0" indent="0" algn="just">
              <a:buNone/>
            </a:pPr>
            <a:r>
              <a:rPr lang="pt-BR" sz="1800" b="1" dirty="0">
                <a:solidFill>
                  <a:srgbClr val="7030A0"/>
                </a:solidFill>
              </a:rPr>
              <a:t>4. Proteção Trabalhista</a:t>
            </a:r>
          </a:p>
          <a:p>
            <a:pPr algn="just"/>
            <a:r>
              <a:rPr lang="pt-BR" sz="1800" b="1" dirty="0">
                <a:solidFill>
                  <a:srgbClr val="7030A0"/>
                </a:solidFill>
              </a:rPr>
              <a:t>Afastamento do Trabalho: </a:t>
            </a:r>
            <a:r>
              <a:rPr lang="pt-BR" sz="1800" dirty="0"/>
              <a:t>Vítimas têm direito à manutenção do vínculo trabalhista por até seis meses quando necessário o afastamento do local de trabalho, conforme o Art. 9º.</a:t>
            </a:r>
          </a:p>
          <a:p>
            <a:pPr algn="just"/>
            <a:r>
              <a:rPr lang="pt-BR" sz="1800" b="1" dirty="0">
                <a:solidFill>
                  <a:srgbClr val="7030A0"/>
                </a:solidFill>
              </a:rPr>
              <a:t>Decisão STF (2025): </a:t>
            </a:r>
            <a:r>
              <a:rPr lang="pt-BR" sz="1800" dirty="0"/>
              <a:t>O STF (Tema 1370) definiu que o afastamento remunerado pode ser determinado pelo juiz criminal da justiça estadual. </a:t>
            </a:r>
          </a:p>
          <a:p>
            <a:pPr marL="0" indent="0" algn="just">
              <a:buNone/>
            </a:pPr>
            <a:endParaRPr lang="pt-BR" sz="1800" dirty="0"/>
          </a:p>
          <a:p>
            <a:pPr marL="0" indent="0" algn="just">
              <a:buNone/>
            </a:pPr>
            <a:r>
              <a:rPr lang="pt-BR" sz="1800" b="1" dirty="0">
                <a:solidFill>
                  <a:srgbClr val="7030A0"/>
                </a:solidFill>
              </a:rPr>
              <a:t>5. Desafios e Evolução (19/20 Anos)</a:t>
            </a:r>
          </a:p>
          <a:p>
            <a:pPr algn="just"/>
            <a:r>
              <a:rPr lang="pt-BR" sz="1800" b="1" dirty="0">
                <a:solidFill>
                  <a:srgbClr val="7030A0"/>
                </a:solidFill>
              </a:rPr>
              <a:t>Oficialização do Nome: </a:t>
            </a:r>
            <a:r>
              <a:rPr lang="pt-BR" sz="1800" dirty="0"/>
              <a:t>Em setembro de 2025, foi sancionada a oficialização do nome "Lei Maria da Penha" para a norma.</a:t>
            </a:r>
          </a:p>
          <a:p>
            <a:pPr algn="just"/>
            <a:r>
              <a:rPr lang="pt-BR" sz="1800" b="1" dirty="0">
                <a:solidFill>
                  <a:srgbClr val="7030A0"/>
                </a:solidFill>
              </a:rPr>
              <a:t>Foco na Prevenção: </a:t>
            </a:r>
            <a:r>
              <a:rPr lang="pt-BR" sz="1800" dirty="0"/>
              <a:t>Especialistas apontam que, apesar dos avanços na repressão, o foco do sistema ainda falha na prevenção e no suporte estrutural às vítimas.</a:t>
            </a:r>
          </a:p>
          <a:p>
            <a:pPr algn="just"/>
            <a:r>
              <a:rPr lang="pt-BR" sz="1800" b="1" dirty="0">
                <a:solidFill>
                  <a:srgbClr val="7030A0"/>
                </a:solidFill>
              </a:rPr>
              <a:t>Feminicídios: </a:t>
            </a:r>
            <a:r>
              <a:rPr lang="pt-BR" sz="1800" dirty="0"/>
              <a:t>Mesmo com a lei, os índices de violência permanecem altos, com registros recordes de julgamentos de feminicídios em 2024 (10.991 processos). </a:t>
            </a:r>
          </a:p>
        </p:txBody>
      </p:sp>
    </p:spTree>
    <p:extLst>
      <p:ext uri="{BB962C8B-B14F-4D97-AF65-F5344CB8AC3E}">
        <p14:creationId xmlns:p14="http://schemas.microsoft.com/office/powerpoint/2010/main" val="3303112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A099A281-A2A9-480B-80A7-27061F7241EA}"/>
              </a:ext>
            </a:extLst>
          </p:cNvPr>
          <p:cNvSpPr/>
          <p:nvPr/>
        </p:nvSpPr>
        <p:spPr>
          <a:xfrm>
            <a:off x="0" y="0"/>
            <a:ext cx="12563061" cy="70369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descr="Lei Maria da Penha completa 18 anos - SINASEFE">
            <a:extLst>
              <a:ext uri="{FF2B5EF4-FFF2-40B4-BE49-F238E27FC236}">
                <a16:creationId xmlns:a16="http://schemas.microsoft.com/office/drawing/2014/main" id="{559603E0-DE41-4561-BF93-FD1210907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04" y="234062"/>
            <a:ext cx="12112466" cy="6623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FF22D579-021F-47B9-95B4-9DD86826CA5B}"/>
              </a:ext>
            </a:extLst>
          </p:cNvPr>
          <p:cNvSpPr/>
          <p:nvPr/>
        </p:nvSpPr>
        <p:spPr>
          <a:xfrm>
            <a:off x="399345" y="6208615"/>
            <a:ext cx="11407364" cy="49255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400" b="1" dirty="0">
              <a:solidFill>
                <a:schemeClr val="bg1"/>
              </a:solidFill>
            </a:endParaRPr>
          </a:p>
        </p:txBody>
      </p:sp>
      <p:sp>
        <p:nvSpPr>
          <p:cNvPr id="4" name="CaixaDeTexto 3">
            <a:extLst>
              <a:ext uri="{FF2B5EF4-FFF2-40B4-BE49-F238E27FC236}">
                <a16:creationId xmlns:a16="http://schemas.microsoft.com/office/drawing/2014/main" id="{9F7555C2-8C8D-44CF-BFED-ECB3364DA3D2}"/>
              </a:ext>
            </a:extLst>
          </p:cNvPr>
          <p:cNvSpPr txBox="1"/>
          <p:nvPr/>
        </p:nvSpPr>
        <p:spPr>
          <a:xfrm>
            <a:off x="763108" y="6270228"/>
            <a:ext cx="11043601" cy="369332"/>
          </a:xfrm>
          <a:prstGeom prst="rect">
            <a:avLst/>
          </a:prstGeom>
          <a:noFill/>
        </p:spPr>
        <p:txBody>
          <a:bodyPr wrap="none" rtlCol="0">
            <a:spAutoFit/>
          </a:bodyPr>
          <a:lstStyle/>
          <a:p>
            <a:r>
              <a:rPr lang="pt-BR" b="1" dirty="0">
                <a:solidFill>
                  <a:schemeClr val="bg1"/>
                </a:solidFill>
              </a:rPr>
              <a:t>A voz de uma mulher tornou-se o escudo de todas: 20 anos transformando dor em direito e silêncio em liberdade.</a:t>
            </a:r>
          </a:p>
        </p:txBody>
      </p:sp>
    </p:spTree>
    <p:extLst>
      <p:ext uri="{BB962C8B-B14F-4D97-AF65-F5344CB8AC3E}">
        <p14:creationId xmlns:p14="http://schemas.microsoft.com/office/powerpoint/2010/main" val="1445601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64F844-D104-4D25-B574-8A02BAC596CB}"/>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9294035C-890F-47DC-9DB3-DCB0FFE34559}"/>
              </a:ext>
            </a:extLst>
          </p:cNvPr>
          <p:cNvSpPr>
            <a:spLocks noGrp="1"/>
          </p:cNvSpPr>
          <p:nvPr>
            <p:ph idx="1"/>
          </p:nvPr>
        </p:nvSpPr>
        <p:spPr/>
        <p:txBody>
          <a:bodyPr/>
          <a:lstStyle/>
          <a:p>
            <a:endParaRPr lang="pt-BR"/>
          </a:p>
        </p:txBody>
      </p:sp>
      <p:sp>
        <p:nvSpPr>
          <p:cNvPr id="4" name="Retângulo 3">
            <a:extLst>
              <a:ext uri="{FF2B5EF4-FFF2-40B4-BE49-F238E27FC236}">
                <a16:creationId xmlns:a16="http://schemas.microsoft.com/office/drawing/2014/main" id="{9D3D5D6E-6FF7-4BD0-8979-D64905C3F836}"/>
              </a:ext>
            </a:extLst>
          </p:cNvPr>
          <p:cNvSpPr/>
          <p:nvPr/>
        </p:nvSpPr>
        <p:spPr>
          <a:xfrm>
            <a:off x="0" y="9236"/>
            <a:ext cx="12563061" cy="70369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200" b="1" dirty="0">
                <a:latin typeface="Calibri" panose="020F0502020204030204" pitchFamily="34" charset="0"/>
                <a:cs typeface="Calibri" panose="020F0502020204030204" pitchFamily="34" charset="0"/>
              </a:rPr>
              <a:t>Hoje, nosso maior agradecimento é não silenciar: que a coragem dela seja o despertar da sua voz. </a:t>
            </a:r>
          </a:p>
          <a:p>
            <a:pPr algn="ctr"/>
            <a:r>
              <a:rPr lang="pt-BR" sz="2200" b="1" dirty="0">
                <a:latin typeface="Calibri" panose="020F0502020204030204" pitchFamily="34" charset="0"/>
                <a:cs typeface="Calibri" panose="020F0502020204030204" pitchFamily="34" charset="0"/>
              </a:rPr>
              <a:t>Lutar por uma, é proteger todas. Floresça com força, denuncie com coragem!</a:t>
            </a:r>
          </a:p>
          <a:p>
            <a:pPr algn="ctr"/>
            <a:r>
              <a:rPr lang="pt-BR" sz="2200" b="1" dirty="0">
                <a:latin typeface="Calibri" panose="020F0502020204030204" pitchFamily="34" charset="0"/>
                <a:cs typeface="Calibri" panose="020F0502020204030204" pitchFamily="34" charset="0"/>
              </a:rPr>
              <a:t>				                                                                                              </a:t>
            </a:r>
            <a:r>
              <a:rPr lang="pt-BR" sz="2200" b="1" i="1" dirty="0">
                <a:solidFill>
                  <a:srgbClr val="CC0099"/>
                </a:solidFill>
                <a:latin typeface="Calibri" panose="020F0502020204030204" pitchFamily="34" charset="0"/>
                <a:cs typeface="Calibri" panose="020F0502020204030204" pitchFamily="34" charset="0"/>
              </a:rPr>
              <a:t>Carol </a:t>
            </a:r>
            <a:r>
              <a:rPr lang="pt-BR" sz="2200" b="1" i="1" dirty="0" err="1">
                <a:solidFill>
                  <a:srgbClr val="CC0099"/>
                </a:solidFill>
                <a:latin typeface="Calibri" panose="020F0502020204030204" pitchFamily="34" charset="0"/>
                <a:cs typeface="Calibri" panose="020F0502020204030204" pitchFamily="34" charset="0"/>
              </a:rPr>
              <a:t>Skorupsky</a:t>
            </a:r>
            <a:endParaRPr lang="pt-BR" sz="2200" b="1" dirty="0">
              <a:latin typeface="Calibri" panose="020F0502020204030204" pitchFamily="34" charset="0"/>
              <a:cs typeface="Calibri" panose="020F0502020204030204" pitchFamily="34" charset="0"/>
            </a:endParaRPr>
          </a:p>
        </p:txBody>
      </p:sp>
      <p:sp>
        <p:nvSpPr>
          <p:cNvPr id="5" name="CaixaDeTexto 4">
            <a:extLst>
              <a:ext uri="{FF2B5EF4-FFF2-40B4-BE49-F238E27FC236}">
                <a16:creationId xmlns:a16="http://schemas.microsoft.com/office/drawing/2014/main" id="{0161306A-6713-46F7-BB3B-BF9EAD42F428}"/>
              </a:ext>
            </a:extLst>
          </p:cNvPr>
          <p:cNvSpPr txBox="1"/>
          <p:nvPr/>
        </p:nvSpPr>
        <p:spPr>
          <a:xfrm>
            <a:off x="5074213" y="4876799"/>
            <a:ext cx="2043573" cy="646331"/>
          </a:xfrm>
          <a:prstGeom prst="rect">
            <a:avLst/>
          </a:prstGeom>
          <a:noFill/>
        </p:spPr>
        <p:txBody>
          <a:bodyPr wrap="none" rtlCol="0">
            <a:spAutoFit/>
          </a:bodyPr>
          <a:lstStyle/>
          <a:p>
            <a:r>
              <a:rPr lang="pt-BR" sz="3600" dirty="0">
                <a:solidFill>
                  <a:schemeClr val="bg1"/>
                </a:solidFill>
              </a:rPr>
              <a:t>Obrigada!</a:t>
            </a:r>
          </a:p>
        </p:txBody>
      </p:sp>
      <p:pic>
        <p:nvPicPr>
          <p:cNvPr id="6" name="Imagem 3" descr="Uma imagem contendo gráficos vetoriais&#10;&#10;Descrição gerada automaticamente">
            <a:extLst>
              <a:ext uri="{FF2B5EF4-FFF2-40B4-BE49-F238E27FC236}">
                <a16:creationId xmlns:a16="http://schemas.microsoft.com/office/drawing/2014/main" id="{F0A37D4A-9DFB-FC8A-AD5F-A927F7B985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034" y="230188"/>
            <a:ext cx="1314927" cy="131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Logomarca_ubm.jpg">
            <a:extLst>
              <a:ext uri="{FF2B5EF4-FFF2-40B4-BE49-F238E27FC236}">
                <a16:creationId xmlns:a16="http://schemas.microsoft.com/office/drawing/2014/main" id="{D289393E-05C0-F944-152F-47567989AA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947" y="5662121"/>
            <a:ext cx="804989" cy="8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0542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2189D1B-FDCA-480B-A5AB-A2F9CF3218A3}"/>
              </a:ext>
            </a:extLst>
          </p:cNvPr>
          <p:cNvSpPr/>
          <p:nvPr/>
        </p:nvSpPr>
        <p:spPr>
          <a:xfrm>
            <a:off x="515471" y="464569"/>
            <a:ext cx="11161058" cy="7028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4400" b="1" dirty="0">
              <a:solidFill>
                <a:schemeClr val="bg1"/>
              </a:solidFill>
            </a:endParaRPr>
          </a:p>
        </p:txBody>
      </p:sp>
      <p:sp>
        <p:nvSpPr>
          <p:cNvPr id="2" name="Título 1">
            <a:extLst>
              <a:ext uri="{FF2B5EF4-FFF2-40B4-BE49-F238E27FC236}">
                <a16:creationId xmlns:a16="http://schemas.microsoft.com/office/drawing/2014/main" id="{C67D4AE6-DB4E-4F9F-8202-7FE158551FD0}"/>
              </a:ext>
            </a:extLst>
          </p:cNvPr>
          <p:cNvSpPr>
            <a:spLocks noGrp="1"/>
          </p:cNvSpPr>
          <p:nvPr>
            <p:ph type="title"/>
          </p:nvPr>
        </p:nvSpPr>
        <p:spPr>
          <a:xfrm>
            <a:off x="2480982" y="339630"/>
            <a:ext cx="7230035" cy="952687"/>
          </a:xfrm>
        </p:spPr>
        <p:txBody>
          <a:bodyPr/>
          <a:lstStyle/>
          <a:p>
            <a:pPr algn="ctr"/>
            <a:r>
              <a:rPr lang="pt-BR" b="1" dirty="0">
                <a:solidFill>
                  <a:schemeClr val="bg1"/>
                </a:solidFill>
              </a:rPr>
              <a:t>Referências bibliográficas</a:t>
            </a:r>
          </a:p>
        </p:txBody>
      </p:sp>
      <p:sp>
        <p:nvSpPr>
          <p:cNvPr id="3" name="Espaço Reservado para Conteúdo 2">
            <a:extLst>
              <a:ext uri="{FF2B5EF4-FFF2-40B4-BE49-F238E27FC236}">
                <a16:creationId xmlns:a16="http://schemas.microsoft.com/office/drawing/2014/main" id="{A02E5FEB-572C-47C2-94F2-9C0A3C19C729}"/>
              </a:ext>
            </a:extLst>
          </p:cNvPr>
          <p:cNvSpPr>
            <a:spLocks noGrp="1"/>
          </p:cNvSpPr>
          <p:nvPr>
            <p:ph idx="1"/>
          </p:nvPr>
        </p:nvSpPr>
        <p:spPr>
          <a:xfrm>
            <a:off x="515471" y="1417256"/>
            <a:ext cx="10515600" cy="4351338"/>
          </a:xfrm>
        </p:spPr>
        <p:txBody>
          <a:bodyPr>
            <a:normAutofit fontScale="25000" lnSpcReduction="20000"/>
          </a:bodyPr>
          <a:lstStyle/>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2">
                  <a:extLst>
                    <a:ext uri="{A12FA001-AC4F-418D-AE19-62706E023703}">
                      <ahyp:hlinkClr xmlns:ahyp="http://schemas.microsoft.com/office/drawing/2018/hyperlinkcolor" val="tx"/>
                    </a:ext>
                  </a:extLst>
                </a:hlinkClick>
              </a:rPr>
              <a:t>https://www.defensoria.pe.def.br/noticias/detalhe/4000/#:~:text=Diferentemente%20da%20aliena%C3%A7%C3%A3o%20parental%2C%20que%20%C3%A9%20um,protetivas%2C%20a%20regula%C3%A7%C3%A3o%20das%20visitas%20com%20seguran%C3%A7a%2C</a:t>
            </a: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3">
                  <a:extLst>
                    <a:ext uri="{A12FA001-AC4F-418D-AE19-62706E023703}">
                      <ahyp:hlinkClr xmlns:ahyp="http://schemas.microsoft.com/office/drawing/2018/hyperlinkcolor" val="tx"/>
                    </a:ext>
                  </a:extLst>
                </a:hlinkClick>
              </a:rPr>
              <a:t>https://www.metropoles.com/brasil/entenda-o-que-violencia-vicaria-cometida-por-secretario-contra-filhos</a:t>
            </a: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4">
                  <a:extLst>
                    <a:ext uri="{A12FA001-AC4F-418D-AE19-62706E023703}">
                      <ahyp:hlinkClr xmlns:ahyp="http://schemas.microsoft.com/office/drawing/2018/hyperlinkcolor" val="tx"/>
                    </a:ext>
                  </a:extLst>
                </a:hlinkClick>
              </a:rPr>
              <a:t>https://noticias-stf-wp-prd.s3.sa-east-1.amazonaws.com/wp-content/uploads/wpallimport/uploads/2025/04/07204652/guia_desinformacao_versao3_25032025-1.pdf</a:t>
            </a: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5">
                  <a:extLst>
                    <a:ext uri="{A12FA001-AC4F-418D-AE19-62706E023703}">
                      <ahyp:hlinkClr xmlns:ahyp="http://schemas.microsoft.com/office/drawing/2018/hyperlinkcolor" val="tx"/>
                    </a:ext>
                  </a:extLst>
                </a:hlinkClick>
              </a:rPr>
              <a:t>https://www.galvaoesilva.com/blog/direito-criminal/o-que-e-violencia-vicaria/</a:t>
            </a: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6">
                  <a:extLst>
                    <a:ext uri="{A12FA001-AC4F-418D-AE19-62706E023703}">
                      <ahyp:hlinkClr xmlns:ahyp="http://schemas.microsoft.com/office/drawing/2018/hyperlinkcolor" val="tx"/>
                    </a:ext>
                  </a:extLst>
                </a:hlinkClick>
              </a:rPr>
              <a:t>https://www12.senado.leg.br/noticias/materias/2026/03/13/violencia-digital-contra-mulher-tambem-e-crime-veja-como-denunciar</a:t>
            </a: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7">
                  <a:extLst>
                    <a:ext uri="{A12FA001-AC4F-418D-AE19-62706E023703}">
                      <ahyp:hlinkClr xmlns:ahyp="http://schemas.microsoft.com/office/drawing/2018/hyperlinkcolor" val="tx"/>
                    </a:ext>
                  </a:extLst>
                </a:hlinkClick>
              </a:rPr>
              <a:t>https://www12.senado.leg.br/institucional/procuradoria/noticias/feminicidios-crescem-4-7-em-2025-pequenas-cidades-tem-maiores-taxas</a:t>
            </a: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8">
                  <a:extLst>
                    <a:ext uri="{A12FA001-AC4F-418D-AE19-62706E023703}">
                      <ahyp:hlinkClr xmlns:ahyp="http://schemas.microsoft.com/office/drawing/2018/hyperlinkcolor" val="tx"/>
                    </a:ext>
                  </a:extLst>
                </a:hlinkClick>
              </a:rPr>
              <a:t>https://www.facebook.com/photo/?fbid=1417295363704549&amp;set=a.491011009666327</a:t>
            </a: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9">
                  <a:extLst>
                    <a:ext uri="{A12FA001-AC4F-418D-AE19-62706E023703}">
                      <ahyp:hlinkClr xmlns:ahyp="http://schemas.microsoft.com/office/drawing/2018/hyperlinkcolor" val="tx"/>
                    </a:ext>
                  </a:extLst>
                </a:hlinkClick>
              </a:rPr>
              <a:t>https://dossies.agenciapatriciagalvao.org.br/dados-e-fontes/pesquisa/visivel-e-invisivel-a-vitimizacao-de-mulheres-no-brasil-5a-edicao-datafolha-fbsp-2025/</a:t>
            </a: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10">
                  <a:extLst>
                    <a:ext uri="{A12FA001-AC4F-418D-AE19-62706E023703}">
                      <ahyp:hlinkClr xmlns:ahyp="http://schemas.microsoft.com/office/drawing/2018/hyperlinkcolor" val="tx"/>
                    </a:ext>
                  </a:extLst>
                </a:hlinkClick>
              </a:rPr>
              <a:t>https://forumseguranca.org.br/wp-content/uploads/2026/03/nota-tecnica-dia-mulher-2026.pdf</a:t>
            </a: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11">
                  <a:extLst>
                    <a:ext uri="{A12FA001-AC4F-418D-AE19-62706E023703}">
                      <ahyp:hlinkClr xmlns:ahyp="http://schemas.microsoft.com/office/drawing/2018/hyperlinkcolor" val="tx"/>
                    </a:ext>
                  </a:extLst>
                </a:hlinkClick>
              </a:rPr>
              <a:t>https://www.maisgoias.com.br/cidades/mais-de-55-mil-mulheres-foram-vitimas-de-violencia-em-goias-em-2025/amp/</a:t>
            </a: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12">
                  <a:extLst>
                    <a:ext uri="{A12FA001-AC4F-418D-AE19-62706E023703}">
                      <ahyp:hlinkClr xmlns:ahyp="http://schemas.microsoft.com/office/drawing/2018/hyperlinkcolor" val="tx"/>
                    </a:ext>
                  </a:extLst>
                </a:hlinkClick>
              </a:rPr>
              <a:t>https://www.maisgoias.com.br/cidades/goiania/goiania-registra-o-19-feminicidio-de-goias-em-2026/</a:t>
            </a: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4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r>
              <a:rPr lang="pt-BR" altLang="pt-BR" sz="4800" dirty="0">
                <a:solidFill>
                  <a:srgbClr val="7030A0"/>
                </a:solidFill>
                <a:hlinkClick r:id="rId13">
                  <a:extLst>
                    <a:ext uri="{A12FA001-AC4F-418D-AE19-62706E023703}">
                      <ahyp:hlinkClr xmlns:ahyp="http://schemas.microsoft.com/office/drawing/2018/hyperlinkcolor" val="tx"/>
                    </a:ext>
                  </a:extLst>
                </a:hlinkClick>
              </a:rPr>
              <a:t>https://g1.globo.com/go/goias/noticia/2026/03/21/jovem-que-foi-morta-dentro-de-condominio-tinha-se-mudado-ha-duas-semanas-para-goiania-com-namorado-diz-delegada.ghtml</a:t>
            </a:r>
            <a:endParaRPr lang="pt-BR" altLang="pt-BR" sz="1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1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1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1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1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1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1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1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1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18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lang="pt-BR" altLang="pt-BR" sz="5600" dirty="0">
              <a:solidFill>
                <a:srgbClr val="7030A0"/>
              </a:solidFill>
            </a:endParaRPr>
          </a:p>
          <a:p>
            <a:pPr marL="0" marR="0" lvl="0" indent="0" algn="l" defTabSz="914400" rtl="0" eaLnBrk="0" fontAlgn="base" latinLnBrk="0" hangingPunct="0">
              <a:lnSpc>
                <a:spcPts val="1600"/>
              </a:lnSpc>
              <a:spcBef>
                <a:spcPct val="0"/>
              </a:spcBef>
              <a:spcAft>
                <a:spcPct val="0"/>
              </a:spcAft>
              <a:buClrTx/>
              <a:buSzTx/>
              <a:buFontTx/>
              <a:buNone/>
              <a:tabLst/>
            </a:pPr>
            <a:endParaRPr kumimoji="0" lang="pt-BR" altLang="pt-BR" sz="5600" i="0" strike="noStrike" cap="none" normalizeH="0" baseline="0" dirty="0">
              <a:ln>
                <a:noFill/>
              </a:ln>
              <a:solidFill>
                <a:srgbClr val="7030A0"/>
              </a:solidFill>
              <a:effectLst/>
            </a:endParaRPr>
          </a:p>
          <a:p>
            <a:pPr marL="0" marR="0" lvl="0" indent="0" algn="l" defTabSz="914400" rtl="0" eaLnBrk="0" fontAlgn="base" latinLnBrk="0" hangingPunct="0">
              <a:lnSpc>
                <a:spcPts val="1600"/>
              </a:lnSpc>
              <a:spcBef>
                <a:spcPct val="0"/>
              </a:spcBef>
              <a:spcAft>
                <a:spcPct val="0"/>
              </a:spcAft>
              <a:buClrTx/>
              <a:buSzTx/>
              <a:buFontTx/>
              <a:buNone/>
              <a:tabLst/>
            </a:pPr>
            <a:endParaRPr kumimoji="0" lang="pt-BR" altLang="pt-BR" sz="5600" i="0" strike="noStrike" cap="none" normalizeH="0" baseline="0" dirty="0">
              <a:ln>
                <a:noFill/>
              </a:ln>
              <a:solidFill>
                <a:srgbClr val="7030A0"/>
              </a:solidFill>
              <a:effectLst/>
            </a:endParaRPr>
          </a:p>
          <a:p>
            <a:pPr marL="0" indent="0">
              <a:buNone/>
            </a:pPr>
            <a:endParaRPr lang="pt-BR" dirty="0"/>
          </a:p>
        </p:txBody>
      </p:sp>
    </p:spTree>
    <p:extLst>
      <p:ext uri="{BB962C8B-B14F-4D97-AF65-F5344CB8AC3E}">
        <p14:creationId xmlns:p14="http://schemas.microsoft.com/office/powerpoint/2010/main" val="26354675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9C7F5D-A902-4BFF-BC43-CFD9E7A75128}"/>
              </a:ext>
            </a:extLst>
          </p:cNvPr>
          <p:cNvSpPr>
            <a:spLocks noGrp="1"/>
          </p:cNvSpPr>
          <p:nvPr>
            <p:ph type="title"/>
          </p:nvPr>
        </p:nvSpPr>
        <p:spPr>
          <a:xfrm>
            <a:off x="515470" y="1131608"/>
            <a:ext cx="10515600" cy="1325563"/>
          </a:xfrm>
        </p:spPr>
        <p:txBody>
          <a:bodyPr>
            <a:normAutofit fontScale="90000"/>
          </a:bodyPr>
          <a:lstStyle/>
          <a:p>
            <a:pPr marL="0" marR="0" lvl="0" indent="0" algn="l" defTabSz="914400" rtl="0" eaLnBrk="0" fontAlgn="base" latinLnBrk="0" hangingPunct="0">
              <a:lnSpc>
                <a:spcPts val="1600"/>
              </a:lnSpc>
              <a:spcBef>
                <a:spcPct val="0"/>
              </a:spcBef>
              <a:spcAft>
                <a:spcPct val="0"/>
              </a:spcAft>
              <a:buClrTx/>
              <a:buSzTx/>
              <a:buFontTx/>
              <a:buNone/>
              <a:tabLst/>
            </a:pPr>
            <a:br>
              <a:rPr lang="pt-BR" altLang="pt-BR" sz="1200" dirty="0">
                <a:solidFill>
                  <a:srgbClr val="7030A0"/>
                </a:solidFill>
              </a:rPr>
            </a:br>
            <a:br>
              <a:rPr lang="pt-BR" altLang="pt-BR" sz="1300" dirty="0">
                <a:solidFill>
                  <a:srgbClr val="7030A0"/>
                </a:solidFill>
              </a:rPr>
            </a:br>
            <a:r>
              <a:rPr lang="pt-BR" altLang="pt-BR" sz="1300" dirty="0">
                <a:solidFill>
                  <a:srgbClr val="7030A0"/>
                </a:solidFill>
                <a:hlinkClick r:id="rId2">
                  <a:extLst>
                    <a:ext uri="{A12FA001-AC4F-418D-AE19-62706E023703}">
                      <ahyp:hlinkClr xmlns:ahyp="http://schemas.microsoft.com/office/drawing/2018/hyperlinkcolor" val="tx"/>
                    </a:ext>
                  </a:extLst>
                </a:hlinkClick>
              </a:rPr>
              <a:t>https://agenciacoradenoticias.go.gov.br/com-mais-de-5-mil-downloads-aplicativo-mulher-segura-reforca-estrategia-de-combate-a-violencia-contra-a-mulher/</a:t>
            </a:r>
            <a:br>
              <a:rPr lang="pt-BR" altLang="pt-BR" sz="1300" dirty="0">
                <a:solidFill>
                  <a:srgbClr val="7030A0"/>
                </a:solidFill>
              </a:rPr>
            </a:br>
            <a:br>
              <a:rPr lang="pt-BR" altLang="pt-BR" sz="1300" dirty="0">
                <a:solidFill>
                  <a:srgbClr val="7030A0"/>
                </a:solidFill>
              </a:rPr>
            </a:br>
            <a:r>
              <a:rPr lang="pt-BR" altLang="pt-BR" sz="1300" dirty="0">
                <a:solidFill>
                  <a:srgbClr val="7030A0"/>
                </a:solidFill>
              </a:rPr>
              <a:t>https://www.difusoraitumbiara.com.br/noticias/orfaos-de-vitimas-de-feminicidio-comecam-a-receber-pensao-prevista-em-lei/</a:t>
            </a:r>
            <a:br>
              <a:rPr lang="pt-BR" altLang="pt-BR" sz="1300" dirty="0">
                <a:solidFill>
                  <a:srgbClr val="7030A0"/>
                </a:solidFill>
              </a:rPr>
            </a:br>
            <a:br>
              <a:rPr lang="pt-BR" sz="1300" dirty="0">
                <a:solidFill>
                  <a:srgbClr val="7030A0"/>
                </a:solidFill>
              </a:rPr>
            </a:br>
            <a:r>
              <a:rPr lang="pt-BR" sz="1300" dirty="0">
                <a:solidFill>
                  <a:srgbClr val="7030A0"/>
                </a:solidFill>
              </a:rPr>
              <a:t>https://www.gov.br/planalto/</a:t>
            </a:r>
            <a:r>
              <a:rPr lang="pt-BR" sz="1300" dirty="0" err="1">
                <a:solidFill>
                  <a:srgbClr val="7030A0"/>
                </a:solidFill>
              </a:rPr>
              <a:t>pt-br</a:t>
            </a:r>
            <a:r>
              <a:rPr lang="pt-BR" sz="1300" dirty="0">
                <a:solidFill>
                  <a:srgbClr val="7030A0"/>
                </a:solidFill>
              </a:rPr>
              <a:t>/acompanhe-o-planalto/noticias/2025/09/governo-do-brasil-regulamenta-pensao-especial-para-orfaos-do-feminicidio#:~:</a:t>
            </a:r>
            <a:r>
              <a:rPr lang="pt-BR" sz="1300" dirty="0" err="1">
                <a:solidFill>
                  <a:srgbClr val="7030A0"/>
                </a:solidFill>
              </a:rPr>
              <a:t>text</a:t>
            </a:r>
            <a:r>
              <a:rPr lang="pt-BR" sz="1300" dirty="0">
                <a:solidFill>
                  <a:srgbClr val="7030A0"/>
                </a:solidFill>
              </a:rPr>
              <a:t>=A%20pens%C3%A3o%20garante%20o%20valor,um%20quarto%20do%20sal%C3%A1rio%20m%C3%ADnimo.</a:t>
            </a:r>
            <a:br>
              <a:rPr lang="pt-BR" sz="1300" dirty="0">
                <a:solidFill>
                  <a:srgbClr val="7030A0"/>
                </a:solidFill>
              </a:rPr>
            </a:br>
            <a:r>
              <a:rPr lang="pt-BR" sz="1300" dirty="0">
                <a:solidFill>
                  <a:srgbClr val="7030A0"/>
                </a:solidFill>
              </a:rPr>
              <a:t>https://apublica.org/2025/12/orfaos-do-feminicidio-pensao-e-positiva-mas-falta-apoio-psicossocial-a-filhos-de-vitimas/</a:t>
            </a:r>
            <a:br>
              <a:rPr lang="pt-BR" sz="1300" dirty="0">
                <a:solidFill>
                  <a:srgbClr val="7030A0"/>
                </a:solidFill>
              </a:rPr>
            </a:br>
            <a:br>
              <a:rPr lang="pt-BR" sz="1300" dirty="0">
                <a:solidFill>
                  <a:srgbClr val="7030A0"/>
                </a:solidFill>
              </a:rPr>
            </a:br>
            <a:r>
              <a:rPr lang="pt-BR" sz="1300" dirty="0">
                <a:solidFill>
                  <a:srgbClr val="7030A0"/>
                </a:solidFill>
                <a:hlinkClick r:id="rId3">
                  <a:extLst>
                    <a:ext uri="{A12FA001-AC4F-418D-AE19-62706E023703}">
                      <ahyp:hlinkClr xmlns:ahyp="http://schemas.microsoft.com/office/drawing/2018/hyperlinkcolor" val="tx"/>
                    </a:ext>
                  </a:extLst>
                </a:hlinkClick>
              </a:rPr>
              <a:t>https://www12.senado.leg.br/institucional/datasenado/materias/relatorios-de-pesquisa/pesquisa-nacional-de-violencia-contra-a-mulher-datasenado-2025</a:t>
            </a:r>
            <a:br>
              <a:rPr lang="pt-BR" sz="1300" dirty="0">
                <a:solidFill>
                  <a:srgbClr val="7030A0"/>
                </a:solidFill>
              </a:rPr>
            </a:br>
            <a:r>
              <a:rPr lang="pt-BR" sz="1300" dirty="0">
                <a:solidFill>
                  <a:srgbClr val="7030A0"/>
                </a:solidFill>
              </a:rPr>
              <a:t>https://www.conjur.com.br/2023-abr-25/tribuna-defensoria-maria-penha-alteracoes-lei-14550-perspectiva-genero/#:~:text=A%20Lei%20no%2014.550%2C%20que%20entrou%20em,Superior%20Tribunal%20de%20Justi%C3%A7a%20sobre%20o%20tema.</a:t>
            </a:r>
            <a:br>
              <a:rPr lang="pt-BR" sz="1300" dirty="0">
                <a:solidFill>
                  <a:srgbClr val="7030A0"/>
                </a:solidFill>
              </a:rPr>
            </a:br>
            <a:br>
              <a:rPr lang="pt-BR" sz="1300" dirty="0">
                <a:solidFill>
                  <a:srgbClr val="7030A0"/>
                </a:solidFill>
              </a:rPr>
            </a:br>
            <a:r>
              <a:rPr lang="pt-BR" sz="1300" dirty="0">
                <a:solidFill>
                  <a:srgbClr val="7030A0"/>
                </a:solidFill>
              </a:rPr>
              <a:t>https://jornal.usp.br/atualidades/os-desafios-para-a-garantia-dos-direitos-da-mulher/</a:t>
            </a:r>
            <a:br>
              <a:rPr lang="pt-BR" sz="1300" dirty="0">
                <a:solidFill>
                  <a:srgbClr val="7030A0"/>
                </a:solidFill>
              </a:rPr>
            </a:br>
            <a:br>
              <a:rPr lang="pt-BR" sz="1300" dirty="0">
                <a:solidFill>
                  <a:srgbClr val="7030A0"/>
                </a:solidFill>
              </a:rPr>
            </a:br>
            <a:r>
              <a:rPr lang="pt-BR" sz="1300" dirty="0">
                <a:solidFill>
                  <a:srgbClr val="7030A0"/>
                </a:solidFill>
                <a:hlinkClick r:id="rId4">
                  <a:extLst>
                    <a:ext uri="{A12FA001-AC4F-418D-AE19-62706E023703}">
                      <ahyp:hlinkClr xmlns:ahyp="http://schemas.microsoft.com/office/drawing/2018/hyperlinkcolor" val="tx"/>
                    </a:ext>
                  </a:extLst>
                </a:hlinkClick>
              </a:rPr>
              <a:t>https://www.mulher.sp.gov.br/sec_mulheres/noticias/nao+se+cale+hora+reduzida</a:t>
            </a:r>
            <a:br>
              <a:rPr lang="pt-BR" sz="1300" dirty="0">
                <a:solidFill>
                  <a:srgbClr val="7030A0"/>
                </a:solidFill>
              </a:rPr>
            </a:br>
            <a:br>
              <a:rPr lang="pt-BR" sz="1300" dirty="0">
                <a:solidFill>
                  <a:srgbClr val="7030A0"/>
                </a:solidFill>
              </a:rPr>
            </a:br>
            <a:r>
              <a:rPr lang="pt-BR" sz="1300" dirty="0">
                <a:solidFill>
                  <a:srgbClr val="7030A0"/>
                </a:solidFill>
                <a:hlinkClick r:id="rId5">
                  <a:extLst>
                    <a:ext uri="{A12FA001-AC4F-418D-AE19-62706E023703}">
                      <ahyp:hlinkClr xmlns:ahyp="http://schemas.microsoft.com/office/drawing/2018/hyperlinkcolor" val="tx"/>
                    </a:ext>
                  </a:extLst>
                </a:hlinkClick>
              </a:rPr>
              <a:t>https://www.mulher.sp.gov.br/sec_mulheres/nao_se_cale</a:t>
            </a:r>
            <a:br>
              <a:rPr lang="pt-BR" sz="1300" dirty="0">
                <a:solidFill>
                  <a:srgbClr val="7030A0"/>
                </a:solidFill>
              </a:rPr>
            </a:br>
            <a:br>
              <a:rPr lang="pt-BR" sz="1300" dirty="0">
                <a:solidFill>
                  <a:srgbClr val="7030A0"/>
                </a:solidFill>
              </a:rPr>
            </a:br>
            <a:r>
              <a:rPr lang="pt-BR" sz="1300" dirty="0">
                <a:solidFill>
                  <a:srgbClr val="7030A0"/>
                </a:solidFill>
              </a:rPr>
              <a:t>https://www.tjes.jus.br/botao-do-panico-e-patrulha-maria-da-penha-2/#:~:text=Sobre%20o%20bot%C3%A3o:%20O%20bot%C3%A3o,ficar%20distante%20dela%2C%20se%20aproximar.</a:t>
            </a:r>
            <a:br>
              <a:rPr lang="pt-BR" sz="1300" dirty="0">
                <a:solidFill>
                  <a:srgbClr val="7030A0"/>
                </a:solidFill>
              </a:rPr>
            </a:br>
            <a:br>
              <a:rPr lang="pt-BR" sz="1300" dirty="0">
                <a:solidFill>
                  <a:srgbClr val="7030A0"/>
                </a:solidFill>
              </a:rPr>
            </a:br>
            <a:r>
              <a:rPr lang="pt-BR" sz="1300" dirty="0">
                <a:solidFill>
                  <a:srgbClr val="7030A0"/>
                </a:solidFill>
              </a:rPr>
              <a:t>https://www.pmpr.pr.gov.br/</a:t>
            </a:r>
            <a:r>
              <a:rPr lang="pt-BR" sz="1300" dirty="0" err="1">
                <a:solidFill>
                  <a:srgbClr val="7030A0"/>
                </a:solidFill>
              </a:rPr>
              <a:t>servicos</a:t>
            </a:r>
            <a:r>
              <a:rPr lang="pt-BR" sz="1300" dirty="0">
                <a:solidFill>
                  <a:srgbClr val="7030A0"/>
                </a:solidFill>
              </a:rPr>
              <a:t>/</a:t>
            </a:r>
            <a:r>
              <a:rPr lang="pt-BR" sz="1300" dirty="0" err="1">
                <a:solidFill>
                  <a:srgbClr val="7030A0"/>
                </a:solidFill>
              </a:rPr>
              <a:t>Servicos</a:t>
            </a:r>
            <a:r>
              <a:rPr lang="pt-BR" sz="1300" dirty="0">
                <a:solidFill>
                  <a:srgbClr val="7030A0"/>
                </a:solidFill>
              </a:rPr>
              <a:t>/</a:t>
            </a:r>
            <a:r>
              <a:rPr lang="pt-BR" sz="1300" dirty="0" err="1">
                <a:solidFill>
                  <a:srgbClr val="7030A0"/>
                </a:solidFill>
              </a:rPr>
              <a:t>Emergencia</a:t>
            </a:r>
            <a:r>
              <a:rPr lang="pt-BR" sz="1300" dirty="0">
                <a:solidFill>
                  <a:srgbClr val="7030A0"/>
                </a:solidFill>
              </a:rPr>
              <a:t>/Acionar-Botao-do-Panico-virtual-vitimas-de-violencia-domestica-QJoR8b3w#:~:</a:t>
            </a:r>
            <a:r>
              <a:rPr lang="pt-BR" sz="1300" dirty="0" err="1">
                <a:solidFill>
                  <a:srgbClr val="7030A0"/>
                </a:solidFill>
              </a:rPr>
              <a:t>text</a:t>
            </a:r>
            <a:r>
              <a:rPr lang="pt-BR" sz="1300" dirty="0">
                <a:solidFill>
                  <a:srgbClr val="7030A0"/>
                </a:solidFill>
              </a:rPr>
              <a:t>=O%20que%20%C3%A9,os%20%C3%B3rg%C3%A3os%20de%20Seguran%C3%A7a%20P%C3%BAblica.</a:t>
            </a:r>
            <a:br>
              <a:rPr lang="pt-BR" sz="1300" dirty="0">
                <a:solidFill>
                  <a:srgbClr val="7030A0"/>
                </a:solidFill>
              </a:rPr>
            </a:br>
            <a:br>
              <a:rPr lang="pt-BR" sz="1300" dirty="0">
                <a:solidFill>
                  <a:srgbClr val="7030A0"/>
                </a:solidFill>
              </a:rPr>
            </a:br>
            <a:r>
              <a:rPr lang="pt-BR" sz="1300" dirty="0">
                <a:solidFill>
                  <a:srgbClr val="7030A0"/>
                </a:solidFill>
              </a:rPr>
              <a:t>https://forbes.com.br/negocios/2020/06/magalu-relanca-botao-de-denuncia-contra-a-violencia-domestica/</a:t>
            </a:r>
            <a:br>
              <a:rPr lang="pt-BR" sz="1300" dirty="0">
                <a:solidFill>
                  <a:srgbClr val="7030A0"/>
                </a:solidFill>
              </a:rPr>
            </a:br>
            <a:br>
              <a:rPr lang="pt-BR" sz="1300" dirty="0">
                <a:solidFill>
                  <a:srgbClr val="7030A0"/>
                </a:solidFill>
              </a:rPr>
            </a:br>
            <a:r>
              <a:rPr lang="pt-BR" sz="1300" dirty="0">
                <a:solidFill>
                  <a:srgbClr val="0563C1"/>
                </a:solidFill>
                <a:hlinkClick r:id="rId6">
                  <a:extLst>
                    <a:ext uri="{A12FA001-AC4F-418D-AE19-62706E023703}">
                      <ahyp:hlinkClr xmlns:ahyp="http://schemas.microsoft.com/office/drawing/2018/hyperlinkcolor" val="tx"/>
                    </a:ext>
                  </a:extLst>
                </a:hlinkClick>
              </a:rPr>
              <a:t>https://www.trt6.jus.br/portal/noticias/2026/03/18/</a:t>
            </a:r>
            <a:r>
              <a:rPr lang="pt-BR" sz="1300" dirty="0">
                <a:solidFill>
                  <a:srgbClr val="7030A0"/>
                </a:solidFill>
                <a:hlinkClick r:id="rId6">
                  <a:extLst>
                    <a:ext uri="{A12FA001-AC4F-418D-AE19-62706E023703}">
                      <ahyp:hlinkClr xmlns:ahyp="http://schemas.microsoft.com/office/drawing/2018/hyperlinkcolor" val="tx"/>
                    </a:ext>
                  </a:extLst>
                </a:hlinkClick>
              </a:rPr>
              <a:t>rede-de-atendimento-oferece-acolhimento-orientacao-e-protecao-mulheres-em</a:t>
            </a:r>
            <a:br>
              <a:rPr lang="pt-BR" sz="1300" dirty="0">
                <a:solidFill>
                  <a:srgbClr val="7030A0"/>
                </a:solidFill>
              </a:rPr>
            </a:br>
            <a:br>
              <a:rPr lang="pt-BR" sz="1300" dirty="0">
                <a:solidFill>
                  <a:srgbClr val="7030A0"/>
                </a:solidFill>
              </a:rPr>
            </a:br>
            <a:r>
              <a:rPr lang="pt-BR" sz="1300" dirty="0">
                <a:solidFill>
                  <a:srgbClr val="7030A0"/>
                </a:solidFill>
              </a:rPr>
              <a:t>https://cpers.com.br/violentometro-identifique-sinais-de-violencia-para-proteger-mulheres/</a:t>
            </a:r>
            <a:br>
              <a:rPr lang="pt-BR" sz="1300" dirty="0">
                <a:solidFill>
                  <a:srgbClr val="7030A0"/>
                </a:solidFill>
              </a:rPr>
            </a:br>
            <a:br>
              <a:rPr lang="pt-BR" sz="1300" dirty="0">
                <a:solidFill>
                  <a:srgbClr val="7030A0"/>
                </a:solidFill>
              </a:rPr>
            </a:br>
            <a:r>
              <a:rPr lang="pt-BR" sz="1300" dirty="0">
                <a:solidFill>
                  <a:srgbClr val="7030A0"/>
                </a:solidFill>
              </a:rPr>
              <a:t>https://agenciacoradenoticias.go.gov.br/governo-inaugura-batalhao-maria-da-penha-no-entorno-do-df/</a:t>
            </a:r>
            <a:br>
              <a:rPr lang="pt-BR" sz="1300" dirty="0">
                <a:solidFill>
                  <a:srgbClr val="7030A0"/>
                </a:solidFill>
              </a:rPr>
            </a:br>
            <a:br>
              <a:rPr lang="pt-BR" sz="1300" dirty="0">
                <a:solidFill>
                  <a:srgbClr val="7030A0"/>
                </a:solidFill>
              </a:rPr>
            </a:br>
            <a:br>
              <a:rPr lang="pt-BR" sz="1200" dirty="0">
                <a:solidFill>
                  <a:srgbClr val="7030A0"/>
                </a:solidFill>
              </a:rPr>
            </a:br>
            <a:br>
              <a:rPr lang="pt-BR" sz="1200" dirty="0">
                <a:solidFill>
                  <a:srgbClr val="7030A0"/>
                </a:solidFill>
              </a:rPr>
            </a:br>
            <a:endParaRPr lang="pt-BR" sz="1200" dirty="0">
              <a:solidFill>
                <a:srgbClr val="7030A0"/>
              </a:solidFill>
            </a:endParaRPr>
          </a:p>
        </p:txBody>
      </p:sp>
    </p:spTree>
    <p:extLst>
      <p:ext uri="{BB962C8B-B14F-4D97-AF65-F5344CB8AC3E}">
        <p14:creationId xmlns:p14="http://schemas.microsoft.com/office/powerpoint/2010/main" val="3895499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01AB1D3-E607-49C8-B51E-608B7B70829B}"/>
              </a:ext>
            </a:extLst>
          </p:cNvPr>
          <p:cNvSpPr/>
          <p:nvPr/>
        </p:nvSpPr>
        <p:spPr>
          <a:xfrm>
            <a:off x="0" y="0"/>
            <a:ext cx="12563061" cy="703690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Espaço Reservado para Conteúdo 5">
            <a:extLst>
              <a:ext uri="{FF2B5EF4-FFF2-40B4-BE49-F238E27FC236}">
                <a16:creationId xmlns:a16="http://schemas.microsoft.com/office/drawing/2014/main" id="{F3BC773A-F94B-4EFC-B939-DF5610BA4E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558" y="324677"/>
            <a:ext cx="11993216" cy="6387548"/>
          </a:xfrm>
        </p:spPr>
      </p:pic>
      <p:sp>
        <p:nvSpPr>
          <p:cNvPr id="7" name="CaixaDeTexto 6">
            <a:extLst>
              <a:ext uri="{FF2B5EF4-FFF2-40B4-BE49-F238E27FC236}">
                <a16:creationId xmlns:a16="http://schemas.microsoft.com/office/drawing/2014/main" id="{36D39AEB-E997-4F98-86DF-58A07F4B4014}"/>
              </a:ext>
            </a:extLst>
          </p:cNvPr>
          <p:cNvSpPr txBox="1"/>
          <p:nvPr/>
        </p:nvSpPr>
        <p:spPr>
          <a:xfrm>
            <a:off x="9038660" y="6140937"/>
            <a:ext cx="2808782" cy="246221"/>
          </a:xfrm>
          <a:prstGeom prst="rect">
            <a:avLst/>
          </a:prstGeom>
          <a:noFill/>
        </p:spPr>
        <p:txBody>
          <a:bodyPr wrap="none" rtlCol="0">
            <a:spAutoFit/>
          </a:bodyPr>
          <a:lstStyle/>
          <a:p>
            <a:r>
              <a:rPr lang="pt-BR" sz="1000" dirty="0"/>
              <a:t>Imagem gerada com o uso de Inteligência Artificial</a:t>
            </a:r>
          </a:p>
        </p:txBody>
      </p:sp>
      <p:sp>
        <p:nvSpPr>
          <p:cNvPr id="8" name="CaixaDeTexto 7">
            <a:extLst>
              <a:ext uri="{FF2B5EF4-FFF2-40B4-BE49-F238E27FC236}">
                <a16:creationId xmlns:a16="http://schemas.microsoft.com/office/drawing/2014/main" id="{193C712A-8C10-492B-9AEA-682434267AD9}"/>
              </a:ext>
            </a:extLst>
          </p:cNvPr>
          <p:cNvSpPr txBox="1"/>
          <p:nvPr/>
        </p:nvSpPr>
        <p:spPr>
          <a:xfrm>
            <a:off x="6975538" y="3379952"/>
            <a:ext cx="1662571" cy="276999"/>
          </a:xfrm>
          <a:prstGeom prst="rect">
            <a:avLst/>
          </a:prstGeom>
          <a:noFill/>
        </p:spPr>
        <p:txBody>
          <a:bodyPr wrap="none" rtlCol="0">
            <a:spAutoFit/>
          </a:bodyPr>
          <a:lstStyle/>
          <a:p>
            <a:r>
              <a:rPr lang="pt-BR" sz="1200" b="1" dirty="0"/>
              <a:t>Câmara dos Deputados</a:t>
            </a:r>
          </a:p>
        </p:txBody>
      </p:sp>
    </p:spTree>
    <p:extLst>
      <p:ext uri="{BB962C8B-B14F-4D97-AF65-F5344CB8AC3E}">
        <p14:creationId xmlns:p14="http://schemas.microsoft.com/office/powerpoint/2010/main" val="1121671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0F6C4-7660-43CC-A0AD-8AA5F416A119}"/>
              </a:ext>
            </a:extLst>
          </p:cNvPr>
          <p:cNvSpPr>
            <a:spLocks noGrp="1"/>
          </p:cNvSpPr>
          <p:nvPr>
            <p:ph type="title"/>
          </p:nvPr>
        </p:nvSpPr>
        <p:spPr/>
        <p:txBody>
          <a:bodyPr/>
          <a:lstStyle/>
          <a:p>
            <a:endParaRPr lang="pt-BR"/>
          </a:p>
        </p:txBody>
      </p:sp>
      <p:sp>
        <p:nvSpPr>
          <p:cNvPr id="4" name="Retângulo 3">
            <a:extLst>
              <a:ext uri="{FF2B5EF4-FFF2-40B4-BE49-F238E27FC236}">
                <a16:creationId xmlns:a16="http://schemas.microsoft.com/office/drawing/2014/main" id="{09A728B3-7F41-4309-987E-3F2A873A3780}"/>
              </a:ext>
            </a:extLst>
          </p:cNvPr>
          <p:cNvSpPr/>
          <p:nvPr/>
        </p:nvSpPr>
        <p:spPr>
          <a:xfrm>
            <a:off x="-106017" y="34655"/>
            <a:ext cx="12298017"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utoShape 2">
            <a:extLst>
              <a:ext uri="{FF2B5EF4-FFF2-40B4-BE49-F238E27FC236}">
                <a16:creationId xmlns:a16="http://schemas.microsoft.com/office/drawing/2014/main" id="{96460F50-833A-48E5-8D4A-8ED516CEB4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Espaço Reservado para Conteúdo 4">
            <a:extLst>
              <a:ext uri="{FF2B5EF4-FFF2-40B4-BE49-F238E27FC236}">
                <a16:creationId xmlns:a16="http://schemas.microsoft.com/office/drawing/2014/main" id="{5BC8EED5-D4B2-4892-8C64-107A4354F8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426" y="365125"/>
            <a:ext cx="3230217" cy="6197061"/>
          </a:xfrm>
          <a:prstGeom prst="rect">
            <a:avLst/>
          </a:prstGeom>
          <a:ln>
            <a:noFill/>
          </a:ln>
          <a:effectLst>
            <a:outerShdw blurRad="292100" dist="139700" dir="2700000" algn="tl" rotWithShape="0">
              <a:srgbClr val="333333">
                <a:alpha val="65000"/>
              </a:srgbClr>
            </a:outerShdw>
          </a:effectLst>
        </p:spPr>
      </p:pic>
      <p:pic>
        <p:nvPicPr>
          <p:cNvPr id="8" name="Imagem 7">
            <a:extLst>
              <a:ext uri="{FF2B5EF4-FFF2-40B4-BE49-F238E27FC236}">
                <a16:creationId xmlns:a16="http://schemas.microsoft.com/office/drawing/2014/main" id="{60177B6B-378F-40FD-B9CF-75C0C6C65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207" y="365124"/>
            <a:ext cx="3098531" cy="6197061"/>
          </a:xfrm>
          <a:prstGeom prst="rect">
            <a:avLst/>
          </a:prstGeom>
          <a:ln>
            <a:noFill/>
          </a:ln>
          <a:effectLst>
            <a:outerShdw blurRad="292100" dist="139700" dir="2700000" algn="tl" rotWithShape="0">
              <a:srgbClr val="333333">
                <a:alpha val="65000"/>
              </a:srgbClr>
            </a:outerShdw>
          </a:effectLst>
        </p:spPr>
      </p:pic>
      <p:pic>
        <p:nvPicPr>
          <p:cNvPr id="11" name="Imagem 10">
            <a:extLst>
              <a:ext uri="{FF2B5EF4-FFF2-40B4-BE49-F238E27FC236}">
                <a16:creationId xmlns:a16="http://schemas.microsoft.com/office/drawing/2014/main" id="{004333A6-6795-4B7C-91AE-C6E29D401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302" y="376241"/>
            <a:ext cx="4973142" cy="6197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0050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49FC5EF3-B444-4E06-BF86-49945E43B234}"/>
              </a:ext>
            </a:extLst>
          </p:cNvPr>
          <p:cNvSpPr/>
          <p:nvPr/>
        </p:nvSpPr>
        <p:spPr>
          <a:xfrm>
            <a:off x="-53009" y="0"/>
            <a:ext cx="12298017" cy="685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BA057D0B-E952-45E5-8616-ED5AEC1F3E37}"/>
              </a:ext>
            </a:extLst>
          </p:cNvPr>
          <p:cNvPicPr>
            <a:picLocks noChangeAspect="1"/>
          </p:cNvPicPr>
          <p:nvPr/>
        </p:nvPicPr>
        <p:blipFill rotWithShape="1">
          <a:blip r:embed="rId2">
            <a:extLst>
              <a:ext uri="{28A0092B-C50C-407E-A947-70E740481C1C}">
                <a14:useLocalDpi xmlns:a14="http://schemas.microsoft.com/office/drawing/2010/main" val="0"/>
              </a:ext>
            </a:extLst>
          </a:blip>
          <a:srcRect r="1454" b="4706"/>
          <a:stretch/>
        </p:blipFill>
        <p:spPr>
          <a:xfrm>
            <a:off x="329706" y="161364"/>
            <a:ext cx="6514847" cy="6535271"/>
          </a:xfrm>
          <a:prstGeom prst="rect">
            <a:avLst/>
          </a:prstGeom>
          <a:ln>
            <a:noFill/>
          </a:ln>
          <a:effectLst>
            <a:outerShdw blurRad="292100" dist="139700" dir="2700000" algn="tl" rotWithShape="0">
              <a:srgbClr val="333333">
                <a:alpha val="65000"/>
              </a:srgbClr>
            </a:outerShdw>
          </a:effectLst>
        </p:spPr>
      </p:pic>
      <p:pic>
        <p:nvPicPr>
          <p:cNvPr id="8" name="Imagem 7">
            <a:extLst>
              <a:ext uri="{FF2B5EF4-FFF2-40B4-BE49-F238E27FC236}">
                <a16:creationId xmlns:a16="http://schemas.microsoft.com/office/drawing/2014/main" id="{347E3F31-BA9C-45AC-A5BC-D70647152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243" y="161363"/>
            <a:ext cx="4620146" cy="65352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1807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AD4C42E-3FE7-4EAB-945B-422978931040}"/>
              </a:ext>
            </a:extLst>
          </p:cNvPr>
          <p:cNvSpPr/>
          <p:nvPr/>
        </p:nvSpPr>
        <p:spPr>
          <a:xfrm>
            <a:off x="557986" y="438512"/>
            <a:ext cx="11112645" cy="98121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CDABB95D-D4ED-4943-8AB6-FF0401D07349}"/>
              </a:ext>
            </a:extLst>
          </p:cNvPr>
          <p:cNvSpPr>
            <a:spLocks noGrp="1"/>
          </p:cNvSpPr>
          <p:nvPr>
            <p:ph type="title"/>
          </p:nvPr>
        </p:nvSpPr>
        <p:spPr>
          <a:xfrm>
            <a:off x="838200" y="333666"/>
            <a:ext cx="10515600" cy="1325563"/>
          </a:xfrm>
        </p:spPr>
        <p:txBody>
          <a:bodyPr/>
          <a:lstStyle/>
          <a:p>
            <a:pPr algn="ctr">
              <a:lnSpc>
                <a:spcPts val="3200"/>
              </a:lnSpc>
            </a:pPr>
            <a:r>
              <a:rPr lang="pt-BR" b="1" dirty="0">
                <a:solidFill>
                  <a:schemeClr val="bg1"/>
                </a:solidFill>
              </a:rPr>
              <a:t>STF lança cartilha sobre desinformação </a:t>
            </a:r>
            <a:br>
              <a:rPr lang="pt-BR" b="1" dirty="0">
                <a:solidFill>
                  <a:schemeClr val="bg1"/>
                </a:solidFill>
              </a:rPr>
            </a:br>
            <a:r>
              <a:rPr lang="pt-BR" b="1" dirty="0">
                <a:solidFill>
                  <a:schemeClr val="bg1"/>
                </a:solidFill>
              </a:rPr>
              <a:t>e violência de gênero na internet</a:t>
            </a:r>
          </a:p>
        </p:txBody>
      </p:sp>
      <p:sp>
        <p:nvSpPr>
          <p:cNvPr id="3" name="Espaço Reservado para Conteúdo 2">
            <a:extLst>
              <a:ext uri="{FF2B5EF4-FFF2-40B4-BE49-F238E27FC236}">
                <a16:creationId xmlns:a16="http://schemas.microsoft.com/office/drawing/2014/main" id="{F988BE3A-BB8F-449C-BF34-B82C10D5DBB4}"/>
              </a:ext>
            </a:extLst>
          </p:cNvPr>
          <p:cNvSpPr>
            <a:spLocks noGrp="1"/>
          </p:cNvSpPr>
          <p:nvPr>
            <p:ph idx="1"/>
          </p:nvPr>
        </p:nvSpPr>
        <p:spPr>
          <a:xfrm>
            <a:off x="481263" y="1510214"/>
            <a:ext cx="7988969" cy="4351338"/>
          </a:xfrm>
        </p:spPr>
        <p:txBody>
          <a:bodyPr>
            <a:normAutofit/>
          </a:bodyPr>
          <a:lstStyle/>
          <a:p>
            <a:pPr marL="0" indent="0" algn="just">
              <a:lnSpc>
                <a:spcPts val="1600"/>
              </a:lnSpc>
              <a:buNone/>
            </a:pPr>
            <a:r>
              <a:rPr lang="pt-BR" sz="1600" dirty="0"/>
              <a:t>O Supremo Tribunal Federal lançou, em 10/04/2025, a </a:t>
            </a:r>
            <a:r>
              <a:rPr lang="pt-BR" sz="1600" b="1" dirty="0">
                <a:solidFill>
                  <a:srgbClr val="7030A0"/>
                </a:solidFill>
              </a:rPr>
              <a:t>Cartilha “Desinformação: Uma das Dimensões da Violência de Gênero”, </a:t>
            </a:r>
            <a:r>
              <a:rPr lang="pt-BR" sz="1600" dirty="0"/>
              <a:t>que aborda o impacto negativo da disseminação de notícias falsas nas redes sociais. O documento destaca como essa prática afeta mulheres simplesmente em razão de sua identidade de gênero. </a:t>
            </a:r>
          </a:p>
          <a:p>
            <a:pPr marL="0" indent="0" algn="just">
              <a:lnSpc>
                <a:spcPts val="1600"/>
              </a:lnSpc>
              <a:buNone/>
            </a:pPr>
            <a:r>
              <a:rPr lang="pt-BR" sz="1600" dirty="0"/>
              <a:t>A cartilha orienta sobre como prevenir e denunciar agressões virtuais contra mulheres baseadas no gênero. A iniciativa é resultado do Programa de Combate à Desinformação do STF, conduzido com o </a:t>
            </a:r>
            <a:r>
              <a:rPr lang="pt-BR" sz="1600" i="1" dirty="0" err="1"/>
              <a:t>InternetLab</a:t>
            </a:r>
            <a:r>
              <a:rPr lang="pt-BR" sz="1600" dirty="0"/>
              <a:t>, entidade que dá suporte a projetos sobre os desafios na adoção de políticas públicas que tratam das novas tecnologias.</a:t>
            </a:r>
          </a:p>
          <a:p>
            <a:pPr marL="0" indent="0" algn="just">
              <a:lnSpc>
                <a:spcPts val="1600"/>
              </a:lnSpc>
              <a:buNone/>
            </a:pPr>
            <a:r>
              <a:rPr lang="pt-BR" sz="1800" b="1" dirty="0">
                <a:solidFill>
                  <a:srgbClr val="7030A0"/>
                </a:solidFill>
              </a:rPr>
              <a:t>Ataques a mulheres</a:t>
            </a:r>
            <a:endParaRPr lang="pt-BR" sz="1800" dirty="0"/>
          </a:p>
        </p:txBody>
      </p:sp>
      <p:pic>
        <p:nvPicPr>
          <p:cNvPr id="4098" name="Picture 2" descr="Arte com a cartilha ">
            <a:extLst>
              <a:ext uri="{FF2B5EF4-FFF2-40B4-BE49-F238E27FC236}">
                <a16:creationId xmlns:a16="http://schemas.microsoft.com/office/drawing/2014/main" id="{A82C30BE-3FCB-4C86-8649-54BCFA75F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0232" y="1510214"/>
            <a:ext cx="3200399" cy="194826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2D91F877-C40E-4646-BB51-3931940C6CE0}"/>
              </a:ext>
            </a:extLst>
          </p:cNvPr>
          <p:cNvSpPr txBox="1"/>
          <p:nvPr/>
        </p:nvSpPr>
        <p:spPr>
          <a:xfrm>
            <a:off x="481263" y="3429000"/>
            <a:ext cx="11229474" cy="3447098"/>
          </a:xfrm>
          <a:prstGeom prst="rect">
            <a:avLst/>
          </a:prstGeom>
          <a:noFill/>
        </p:spPr>
        <p:txBody>
          <a:bodyPr wrap="square" rtlCol="0">
            <a:spAutoFit/>
          </a:bodyPr>
          <a:lstStyle/>
          <a:p>
            <a:pPr marL="0" indent="0" algn="just">
              <a:lnSpc>
                <a:spcPts val="1600"/>
              </a:lnSpc>
              <a:buNone/>
            </a:pPr>
            <a:endParaRPr lang="pt-BR" sz="1600" b="1" dirty="0">
              <a:solidFill>
                <a:srgbClr val="7030A0"/>
              </a:solidFill>
            </a:endParaRPr>
          </a:p>
          <a:p>
            <a:pPr marL="0" indent="0" algn="just">
              <a:lnSpc>
                <a:spcPts val="1600"/>
              </a:lnSpc>
              <a:buNone/>
            </a:pPr>
            <a:r>
              <a:rPr lang="pt-BR" sz="1600" dirty="0"/>
              <a:t>Com linguagem didática, a cartilha aborda a recorrência de ataques a mulheres com voz ativa na sociedade, como jornalistas, candidatas e políticas eleitas. Essas agressões buscam desqualificar sua capacidade intelectual, desviar a atenção das pautas que elas defendem e deslegitimar o papel da imprensa profissional.</a:t>
            </a:r>
          </a:p>
          <a:p>
            <a:pPr marL="0" indent="0" algn="just">
              <a:lnSpc>
                <a:spcPts val="1600"/>
              </a:lnSpc>
              <a:buNone/>
            </a:pPr>
            <a:r>
              <a:rPr lang="pt-BR" sz="1600" dirty="0"/>
              <a:t>A cartilha trata, por exemplo, da disseminação não consensual de imagens íntimas, geralmente com o objetivo de constranger mulheres, e da propagação de mentiras sobre a Lei Maria da Penha. Também aborda o impacto da desinformação nos direitos de mulheres transexuais, especialmente sobre procedimentos de transição de gênero.</a:t>
            </a:r>
            <a:br>
              <a:rPr lang="pt-BR" sz="1600" dirty="0"/>
            </a:br>
            <a:endParaRPr lang="pt-BR" sz="1600" dirty="0"/>
          </a:p>
          <a:p>
            <a:pPr marL="0" indent="0" algn="just">
              <a:lnSpc>
                <a:spcPts val="1600"/>
              </a:lnSpc>
              <a:buNone/>
            </a:pPr>
            <a:r>
              <a:rPr lang="pt-BR" sz="1600" b="1" dirty="0">
                <a:solidFill>
                  <a:srgbClr val="7030A0"/>
                </a:solidFill>
              </a:rPr>
              <a:t>Combate à desinformação</a:t>
            </a:r>
          </a:p>
          <a:p>
            <a:pPr marL="0" indent="0" algn="just">
              <a:lnSpc>
                <a:spcPts val="1600"/>
              </a:lnSpc>
              <a:buNone/>
            </a:pPr>
            <a:r>
              <a:rPr lang="pt-BR" sz="1600" dirty="0"/>
              <a:t>O Programa de Combate à Desinformação do STF foi criado em 2021. Ele tem como base os Objetivos de Desenvolvimento Sustentável da Agenda 2030 da ONU. O foco está no enfrentamento dos riscos à estabilidade democrática provocados pela desinformação.</a:t>
            </a:r>
          </a:p>
          <a:p>
            <a:pPr marL="0" indent="0" algn="just">
              <a:lnSpc>
                <a:spcPts val="1600"/>
              </a:lnSpc>
              <a:buNone/>
            </a:pPr>
            <a:r>
              <a:rPr lang="pt-BR" sz="1600" dirty="0"/>
              <a:t>O programa entrou em uma nova fase em 2023, com estratégias dedicadas a combater fenômenos como discursos de ódio, práticas de contestação democrática e assédio às instituições da República. O plano também incorpora uma agenda de promoção dos valores constitucionais e dos direitos fundamentais e de desenvolvimento da cultura democrática e da paz social.</a:t>
            </a:r>
          </a:p>
          <a:p>
            <a:endParaRPr lang="pt-BR" dirty="0"/>
          </a:p>
        </p:txBody>
      </p:sp>
    </p:spTree>
    <p:extLst>
      <p:ext uri="{BB962C8B-B14F-4D97-AF65-F5344CB8AC3E}">
        <p14:creationId xmlns:p14="http://schemas.microsoft.com/office/powerpoint/2010/main" val="46513430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1444</TotalTime>
  <Words>6187</Words>
  <Application>Microsoft Office PowerPoint</Application>
  <PresentationFormat>Widescreen</PresentationFormat>
  <Paragraphs>272</Paragraphs>
  <Slides>58</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58</vt:i4>
      </vt:variant>
    </vt:vector>
  </HeadingPairs>
  <TitlesOfParts>
    <vt:vector size="62" baseType="lpstr">
      <vt:lpstr>Arial</vt:lpstr>
      <vt:lpstr>Calibri</vt:lpstr>
      <vt:lpstr>Calibri Light</vt:lpstr>
      <vt:lpstr>Tema do Office</vt:lpstr>
      <vt:lpstr>Apresentação do PowerPoint</vt:lpstr>
      <vt:lpstr>Apresentação do PowerPoint</vt:lpstr>
      <vt:lpstr>E a Violência Vicária</vt:lpstr>
      <vt:lpstr>Caso de Goiás expõe brecha na legislação</vt:lpstr>
      <vt:lpstr>O Senado Federal precisa aprovar do PL 11.340/2006</vt:lpstr>
      <vt:lpstr>Apresentação do PowerPoint</vt:lpstr>
      <vt:lpstr>Apresentação do PowerPoint</vt:lpstr>
      <vt:lpstr>Apresentação do PowerPoint</vt:lpstr>
      <vt:lpstr>STF lança cartilha sobre desinformação  e violência de gênero na internet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Aplicativo Mulher Segura</vt:lpstr>
      <vt:lpstr>Apresentação do PowerPoint</vt:lpstr>
      <vt:lpstr>Apresentação do PowerPoint</vt:lpstr>
      <vt:lpstr>Apresentação do PowerPoint</vt:lpstr>
      <vt:lpstr>Apresentação do PowerPoint</vt:lpstr>
      <vt:lpstr>Apresentação do PowerPoint</vt:lpstr>
      <vt:lpstr>Apresentação do PowerPoint</vt:lpstr>
      <vt:lpstr>Registro virtual de ocorrências de violência contra a Mulher</vt:lpstr>
      <vt:lpstr>Apresentação do PowerPoint</vt:lpstr>
      <vt:lpstr>Apresentação do PowerPoint</vt:lpstr>
      <vt:lpstr>Batalhão Maria da Penha</vt:lpstr>
      <vt:lpstr>Apresentação do PowerPoint</vt:lpstr>
      <vt:lpstr>Rede de atendimento às mulheres  em situação de violência</vt:lpstr>
      <vt:lpstr>Apresentação do PowerPoint</vt:lpstr>
      <vt:lpstr>Apresentação do PowerPoint</vt:lpstr>
      <vt:lpstr>Apresentação do PowerPoint</vt:lpstr>
      <vt:lpstr>Feminicídios crescem 4,7% no Brasil em 2025</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Governo do Brasil regulamenta pensão especial para órfãos do feminicídio</vt:lpstr>
      <vt:lpstr>Apresentação do PowerPoint</vt:lpstr>
      <vt:lpstr>Apresentação do PowerPoint</vt:lpstr>
      <vt:lpstr>Apresentação do PowerPoint</vt:lpstr>
      <vt:lpstr>Ontem (24/03/2026) o Senado Federal aprovou que misoginia é crime</vt:lpstr>
      <vt:lpstr>Lei Maria da Penha (11.340/2006) completa  20 anos em agosto de 2026</vt:lpstr>
      <vt:lpstr>Apresentação do PowerPoint</vt:lpstr>
      <vt:lpstr>Apresentação do PowerPoint</vt:lpstr>
      <vt:lpstr>Apresentação do PowerPoint</vt:lpstr>
      <vt:lpstr>Apresentação do PowerPoint</vt:lpstr>
      <vt:lpstr>Referências bibliográficas</vt:lpstr>
      <vt:lpstr>  https://agenciacoradenoticias.go.gov.br/com-mais-de-5-mil-downloads-aplicativo-mulher-segura-reforca-estrategia-de-combate-a-violencia-contra-a-mulher/  https://www.difusoraitumbiara.com.br/noticias/orfaos-de-vitimas-de-feminicidio-comecam-a-receber-pensao-prevista-em-lei/  https://www.gov.br/planalto/pt-br/acompanhe-o-planalto/noticias/2025/09/governo-do-brasil-regulamenta-pensao-especial-para-orfaos-do-feminicidio#:~:text=A%20pens%C3%A3o%20garante%20o%20valor,um%20quarto%20do%20sal%C3%A1rio%20m%C3%ADnimo. https://apublica.org/2025/12/orfaos-do-feminicidio-pensao-e-positiva-mas-falta-apoio-psicossocial-a-filhos-de-vitimas/  https://www12.senado.leg.br/institucional/datasenado/materias/relatorios-de-pesquisa/pesquisa-nacional-de-violencia-contra-a-mulher-datasenado-2025 https://www.conjur.com.br/2023-abr-25/tribuna-defensoria-maria-penha-alteracoes-lei-14550-perspectiva-genero/#:~:text=A%20Lei%20no%2014.550%2C%20que%20entrou%20em,Superior%20Tribunal%20de%20Justi%C3%A7a%20sobre%20o%20tema.  https://jornal.usp.br/atualidades/os-desafios-para-a-garantia-dos-direitos-da-mulher/  https://www.mulher.sp.gov.br/sec_mulheres/noticias/nao+se+cale+hora+reduzida  https://www.mulher.sp.gov.br/sec_mulheres/nao_se_cale  https://www.tjes.jus.br/botao-do-panico-e-patrulha-maria-da-penha-2/#:~:text=Sobre%20o%20bot%C3%A3o:%20O%20bot%C3%A3o,ficar%20distante%20dela%2C%20se%20aproximar.  https://www.pmpr.pr.gov.br/servicos/Servicos/Emergencia/Acionar-Botao-do-Panico-virtual-vitimas-de-violencia-domestica-QJoR8b3w#:~:text=O%20que%20%C3%A9,os%20%C3%B3rg%C3%A3os%20de%20Seguran%C3%A7a%20P%C3%BAblica.  https://forbes.com.br/negocios/2020/06/magalu-relanca-botao-de-denuncia-contra-a-violencia-domestica/  https://www.trt6.jus.br/portal/noticias/2026/03/18/rede-de-atendimento-oferece-acolhimento-orientacao-e-protecao-mulheres-em  https://cpers.com.br/violentometro-identifique-sinais-de-violencia-para-proteger-mulheres/  https://agenciacoradenoticias.go.gov.br/governo-inaugura-batalhao-maria-da-penha-no-entorno-do-df/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Presença de Mulheres no Mercado Financeiro</dc:title>
  <dc:creator>CAROL</dc:creator>
  <cp:lastModifiedBy>Claudio Marques Duarte</cp:lastModifiedBy>
  <cp:revision>127</cp:revision>
  <dcterms:created xsi:type="dcterms:W3CDTF">2025-10-09T00:18:10Z</dcterms:created>
  <dcterms:modified xsi:type="dcterms:W3CDTF">2026-03-25T15:53:41Z</dcterms:modified>
</cp:coreProperties>
</file>